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19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zzudinalfarrasadha/Downloads/%5bSeri%202010%5d%20Laju%20Pertumbuhan%20PDB%20Seri%20201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zzudinalfarrasadha/Downloads/%5bSeri%202010%5d%20Laju%20Pertumbuhan%20PDB%20Seri%20201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zzudinalfarrasadha/Downloads/%5bSeri%202010%5d%20Laju%20Pertumbuhan%20PDB%20Seri%20201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zzudinalfarrasadha/Downloads/%5bSeri%202010%5d%20Laju%20Pertumbuhan%20PDB%20Seri%20201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zzudinalfarrasadha/Downloads/%5bSeri%202010%5d%20Laju%20Pertumbuhan%20PDB%20Seri%20201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zzudinalfarrasadha/Downloads/SHPR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izzudinalfarrasadha/Downloads/%5bSeri%202010%5d%20Laju%20Pertumbuhan%20PDB%20Seri%20201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Pertumbuhan</a:t>
            </a:r>
            <a:r>
              <a:rPr lang="en-US" baseline="0"/>
              <a:t> PDB (yoy)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Total!$A$5</c:f>
              <c:strCache>
                <c:ptCount val="1"/>
                <c:pt idx="0">
                  <c:v>Informasi dan Komunikasi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Total!$B$4:$L$4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Total!$B$5:$L$5</c:f>
              <c:numCache>
                <c:formatCode>General</c:formatCode>
                <c:ptCount val="11"/>
                <c:pt idx="0">
                  <c:v>9.06</c:v>
                </c:pt>
                <c:pt idx="1">
                  <c:v>9.6</c:v>
                </c:pt>
                <c:pt idx="2">
                  <c:v>9.24</c:v>
                </c:pt>
                <c:pt idx="3">
                  <c:v>9.7799999999999994</c:v>
                </c:pt>
                <c:pt idx="4">
                  <c:v>9.82</c:v>
                </c:pt>
                <c:pt idx="5">
                  <c:v>10.85</c:v>
                </c:pt>
                <c:pt idx="6">
                  <c:v>10.72</c:v>
                </c:pt>
                <c:pt idx="7">
                  <c:v>10.91</c:v>
                </c:pt>
                <c:pt idx="8">
                  <c:v>8.7100000000000009</c:v>
                </c:pt>
                <c:pt idx="9">
                  <c:v>6.9</c:v>
                </c:pt>
                <c:pt idx="10">
                  <c:v>5.51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32-D844-951E-BA9B5B25434D}"/>
            </c:ext>
          </c:extLst>
        </c:ser>
        <c:ser>
          <c:idx val="1"/>
          <c:order val="1"/>
          <c:tx>
            <c:strRef>
              <c:f>Total!$A$6</c:f>
              <c:strCache>
                <c:ptCount val="1"/>
                <c:pt idx="0">
                  <c:v>Jasa Keuangan dan Asuransi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Total!$B$4:$L$4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Total!$B$6:$L$6</c:f>
              <c:numCache>
                <c:formatCode>General</c:formatCode>
                <c:ptCount val="11"/>
                <c:pt idx="0">
                  <c:v>7.23</c:v>
                </c:pt>
                <c:pt idx="1">
                  <c:v>4.5</c:v>
                </c:pt>
                <c:pt idx="2">
                  <c:v>6.16</c:v>
                </c:pt>
                <c:pt idx="3">
                  <c:v>8.51</c:v>
                </c:pt>
                <c:pt idx="4">
                  <c:v>10.63</c:v>
                </c:pt>
                <c:pt idx="5">
                  <c:v>1.06</c:v>
                </c:pt>
                <c:pt idx="6">
                  <c:v>-0.95</c:v>
                </c:pt>
                <c:pt idx="7">
                  <c:v>2.37</c:v>
                </c:pt>
                <c:pt idx="8">
                  <c:v>-2.97</c:v>
                </c:pt>
                <c:pt idx="9">
                  <c:v>8.33</c:v>
                </c:pt>
                <c:pt idx="10">
                  <c:v>4.29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32-D844-951E-BA9B5B25434D}"/>
            </c:ext>
          </c:extLst>
        </c:ser>
        <c:ser>
          <c:idx val="2"/>
          <c:order val="2"/>
          <c:tx>
            <c:strRef>
              <c:f>Total!$A$7</c:f>
              <c:strCache>
                <c:ptCount val="1"/>
                <c:pt idx="0">
                  <c:v>Real Estate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Total!$B$4:$L$4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Total!$B$7:$L$7</c:f>
              <c:numCache>
                <c:formatCode>General</c:formatCode>
                <c:ptCount val="11"/>
                <c:pt idx="0">
                  <c:v>5.41</c:v>
                </c:pt>
                <c:pt idx="1">
                  <c:v>5.73</c:v>
                </c:pt>
                <c:pt idx="2">
                  <c:v>6</c:v>
                </c:pt>
                <c:pt idx="3">
                  <c:v>5.88</c:v>
                </c:pt>
                <c:pt idx="4">
                  <c:v>3.81</c:v>
                </c:pt>
                <c:pt idx="5">
                  <c:v>2.31</c:v>
                </c:pt>
                <c:pt idx="6">
                  <c:v>1.96</c:v>
                </c:pt>
                <c:pt idx="7">
                  <c:v>1.25</c:v>
                </c:pt>
                <c:pt idx="8">
                  <c:v>0.94</c:v>
                </c:pt>
                <c:pt idx="9">
                  <c:v>2.82</c:v>
                </c:pt>
                <c:pt idx="10">
                  <c:v>3.42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32-D844-951E-BA9B5B25434D}"/>
            </c:ext>
          </c:extLst>
        </c:ser>
        <c:ser>
          <c:idx val="3"/>
          <c:order val="3"/>
          <c:tx>
            <c:strRef>
              <c:f>Total!$A$8</c:f>
              <c:strCache>
                <c:ptCount val="1"/>
                <c:pt idx="0">
                  <c:v>Jasa Perusahaan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Total!$B$4:$L$4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Total!$B$8:$L$8</c:f>
              <c:numCache>
                <c:formatCode>General</c:formatCode>
                <c:ptCount val="11"/>
                <c:pt idx="0">
                  <c:v>10.36</c:v>
                </c:pt>
                <c:pt idx="1">
                  <c:v>9.94</c:v>
                </c:pt>
                <c:pt idx="2">
                  <c:v>10.220000000000001</c:v>
                </c:pt>
                <c:pt idx="3">
                  <c:v>10.49</c:v>
                </c:pt>
                <c:pt idx="4">
                  <c:v>5.39</c:v>
                </c:pt>
                <c:pt idx="5">
                  <c:v>-12.09</c:v>
                </c:pt>
                <c:pt idx="6">
                  <c:v>-7.61</c:v>
                </c:pt>
                <c:pt idx="7">
                  <c:v>-7.02</c:v>
                </c:pt>
                <c:pt idx="8">
                  <c:v>-6.1</c:v>
                </c:pt>
                <c:pt idx="9">
                  <c:v>9.94</c:v>
                </c:pt>
                <c:pt idx="10">
                  <c:v>-0.59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32-D844-951E-BA9B5B25434D}"/>
            </c:ext>
          </c:extLst>
        </c:ser>
        <c:ser>
          <c:idx val="4"/>
          <c:order val="4"/>
          <c:tx>
            <c:strRef>
              <c:f>Total!$A$9</c:f>
              <c:strCache>
                <c:ptCount val="1"/>
                <c:pt idx="0">
                  <c:v>Administrasi Pemerintahan, Pertahanan dan Jaminan Sosial Wajib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Total!$B$4:$L$4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Total!$B$9:$L$9</c:f>
              <c:numCache>
                <c:formatCode>General</c:formatCode>
                <c:ptCount val="11"/>
                <c:pt idx="0">
                  <c:v>6.4</c:v>
                </c:pt>
                <c:pt idx="1">
                  <c:v>8.86</c:v>
                </c:pt>
                <c:pt idx="2">
                  <c:v>1.85</c:v>
                </c:pt>
                <c:pt idx="3">
                  <c:v>2.04</c:v>
                </c:pt>
                <c:pt idx="4">
                  <c:v>3.15</c:v>
                </c:pt>
                <c:pt idx="5">
                  <c:v>-3.21</c:v>
                </c:pt>
                <c:pt idx="6">
                  <c:v>1.82</c:v>
                </c:pt>
                <c:pt idx="7">
                  <c:v>-1.55</c:v>
                </c:pt>
                <c:pt idx="8">
                  <c:v>-2.91</c:v>
                </c:pt>
                <c:pt idx="9">
                  <c:v>9.6300000000000008</c:v>
                </c:pt>
                <c:pt idx="10">
                  <c:v>-9.9600000000000009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32-D844-951E-BA9B5B25434D}"/>
            </c:ext>
          </c:extLst>
        </c:ser>
        <c:ser>
          <c:idx val="5"/>
          <c:order val="5"/>
          <c:tx>
            <c:strRef>
              <c:f>Total!$A$10</c:f>
              <c:strCache>
                <c:ptCount val="1"/>
                <c:pt idx="0">
                  <c:v>Jasa Pendidikan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Total!$B$4:$L$4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Total!$B$10:$L$10</c:f>
              <c:numCache>
                <c:formatCode>General</c:formatCode>
                <c:ptCount val="11"/>
                <c:pt idx="0">
                  <c:v>5.65</c:v>
                </c:pt>
                <c:pt idx="1">
                  <c:v>6.32</c:v>
                </c:pt>
                <c:pt idx="2">
                  <c:v>7.83</c:v>
                </c:pt>
                <c:pt idx="3">
                  <c:v>5.44</c:v>
                </c:pt>
                <c:pt idx="4">
                  <c:v>5.87</c:v>
                </c:pt>
                <c:pt idx="5">
                  <c:v>1.19</c:v>
                </c:pt>
                <c:pt idx="6">
                  <c:v>2.41</c:v>
                </c:pt>
                <c:pt idx="7">
                  <c:v>1.36</c:v>
                </c:pt>
                <c:pt idx="8">
                  <c:v>-1.53</c:v>
                </c:pt>
                <c:pt idx="9">
                  <c:v>5.89</c:v>
                </c:pt>
                <c:pt idx="10">
                  <c:v>-4.42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32-D844-951E-BA9B5B25434D}"/>
            </c:ext>
          </c:extLst>
        </c:ser>
        <c:ser>
          <c:idx val="6"/>
          <c:order val="6"/>
          <c:tx>
            <c:strRef>
              <c:f>Total!$A$11</c:f>
              <c:strCache>
                <c:ptCount val="1"/>
                <c:pt idx="0">
                  <c:v>Jasa Kesehatan dan Kegiatan Sosial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Total!$B$4:$L$4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Total!$B$11:$L$11</c:f>
              <c:numCache>
                <c:formatCode>General</c:formatCode>
                <c:ptCount val="11"/>
                <c:pt idx="0">
                  <c:v>8.66</c:v>
                </c:pt>
                <c:pt idx="1">
                  <c:v>9.15</c:v>
                </c:pt>
                <c:pt idx="2">
                  <c:v>9.1999999999999993</c:v>
                </c:pt>
                <c:pt idx="3">
                  <c:v>7.83</c:v>
                </c:pt>
                <c:pt idx="4">
                  <c:v>10.39</c:v>
                </c:pt>
                <c:pt idx="5">
                  <c:v>3.71</c:v>
                </c:pt>
                <c:pt idx="6">
                  <c:v>15.29</c:v>
                </c:pt>
                <c:pt idx="7">
                  <c:v>16.54</c:v>
                </c:pt>
                <c:pt idx="8">
                  <c:v>3.38</c:v>
                </c:pt>
                <c:pt idx="9">
                  <c:v>11.68</c:v>
                </c:pt>
                <c:pt idx="10">
                  <c:v>14.06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32-D844-951E-BA9B5B25434D}"/>
            </c:ext>
          </c:extLst>
        </c:ser>
        <c:ser>
          <c:idx val="7"/>
          <c:order val="7"/>
          <c:tx>
            <c:strRef>
              <c:f>Total!$A$12</c:f>
              <c:strCache>
                <c:ptCount val="1"/>
                <c:pt idx="0">
                  <c:v>Jasa lainnya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Total!$B$4:$L$4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Total!$B$12:$L$12</c:f>
              <c:numCache>
                <c:formatCode>General</c:formatCode>
                <c:ptCount val="11"/>
                <c:pt idx="0">
                  <c:v>9.99</c:v>
                </c:pt>
                <c:pt idx="1">
                  <c:v>10.74</c:v>
                </c:pt>
                <c:pt idx="2">
                  <c:v>10.73</c:v>
                </c:pt>
                <c:pt idx="3">
                  <c:v>10.8</c:v>
                </c:pt>
                <c:pt idx="4">
                  <c:v>7.09</c:v>
                </c:pt>
                <c:pt idx="5">
                  <c:v>-12.6</c:v>
                </c:pt>
                <c:pt idx="6">
                  <c:v>-5.55</c:v>
                </c:pt>
                <c:pt idx="7">
                  <c:v>-4.84</c:v>
                </c:pt>
                <c:pt idx="8">
                  <c:v>-5.15</c:v>
                </c:pt>
                <c:pt idx="9">
                  <c:v>11.97</c:v>
                </c:pt>
                <c:pt idx="10">
                  <c:v>-0.3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E32-D844-951E-BA9B5B254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3411872"/>
        <c:axId val="790483024"/>
      </c:barChart>
      <c:catAx>
        <c:axId val="155341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483024"/>
        <c:crosses val="autoZero"/>
        <c:auto val="1"/>
        <c:lblAlgn val="ctr"/>
        <c:lblOffset val="100"/>
        <c:noMultiLvlLbl val="0"/>
      </c:catAx>
      <c:valAx>
        <c:axId val="790483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341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Sektoral!$A$2</c:f>
              <c:strCache>
                <c:ptCount val="1"/>
                <c:pt idx="0">
                  <c:v>Informasi dan Komunikasi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Sektoral!$B$1:$L$1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Sektoral!$B$2:$L$2</c:f>
              <c:numCache>
                <c:formatCode>General</c:formatCode>
                <c:ptCount val="11"/>
                <c:pt idx="0">
                  <c:v>9.06</c:v>
                </c:pt>
                <c:pt idx="1">
                  <c:v>9.6</c:v>
                </c:pt>
                <c:pt idx="2">
                  <c:v>9.24</c:v>
                </c:pt>
                <c:pt idx="3">
                  <c:v>9.7799999999999994</c:v>
                </c:pt>
                <c:pt idx="4">
                  <c:v>9.82</c:v>
                </c:pt>
                <c:pt idx="5">
                  <c:v>10.85</c:v>
                </c:pt>
                <c:pt idx="6">
                  <c:v>10.72</c:v>
                </c:pt>
                <c:pt idx="7">
                  <c:v>10.91</c:v>
                </c:pt>
                <c:pt idx="8">
                  <c:v>8.7100000000000009</c:v>
                </c:pt>
                <c:pt idx="9">
                  <c:v>6.9</c:v>
                </c:pt>
                <c:pt idx="10">
                  <c:v>5.51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87-F342-A596-BCD6CFA1F6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4110671"/>
        <c:axId val="1553713056"/>
      </c:barChart>
      <c:catAx>
        <c:axId val="1084110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3713056"/>
        <c:crosses val="autoZero"/>
        <c:auto val="1"/>
        <c:lblAlgn val="ctr"/>
        <c:lblOffset val="100"/>
        <c:noMultiLvlLbl val="0"/>
      </c:catAx>
      <c:valAx>
        <c:axId val="155371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110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Subsektor Jasa</a:t>
            </a:r>
            <a:r>
              <a:rPr lang="en-US" baseline="0"/>
              <a:t> Keuangan dan Asuransi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Total!$A$15</c:f>
              <c:strCache>
                <c:ptCount val="1"/>
                <c:pt idx="0">
                  <c:v>Jasa Perantara Keuangan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Total!$B$14:$L$14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Total!$B$15:$L$15</c:f>
              <c:numCache>
                <c:formatCode>General</c:formatCode>
                <c:ptCount val="11"/>
                <c:pt idx="0">
                  <c:v>6.96</c:v>
                </c:pt>
                <c:pt idx="1">
                  <c:v>2.99</c:v>
                </c:pt>
                <c:pt idx="2">
                  <c:v>6.79</c:v>
                </c:pt>
                <c:pt idx="3">
                  <c:v>7.79</c:v>
                </c:pt>
                <c:pt idx="4">
                  <c:v>13.67</c:v>
                </c:pt>
                <c:pt idx="5">
                  <c:v>-0.96</c:v>
                </c:pt>
                <c:pt idx="6">
                  <c:v>-2.72</c:v>
                </c:pt>
                <c:pt idx="7">
                  <c:v>5.92</c:v>
                </c:pt>
                <c:pt idx="8">
                  <c:v>-3.76</c:v>
                </c:pt>
                <c:pt idx="9">
                  <c:v>14.63</c:v>
                </c:pt>
                <c:pt idx="10">
                  <c:v>6.47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F3-094C-9D39-F73F6BAA2BEE}"/>
            </c:ext>
          </c:extLst>
        </c:ser>
        <c:ser>
          <c:idx val="1"/>
          <c:order val="1"/>
          <c:tx>
            <c:strRef>
              <c:f>Total!$A$16</c:f>
              <c:strCache>
                <c:ptCount val="1"/>
                <c:pt idx="0">
                  <c:v>Asuransi dan Dana Pensiun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Total!$B$14:$L$14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Total!$B$16:$L$16</c:f>
              <c:numCache>
                <c:formatCode>General</c:formatCode>
                <c:ptCount val="11"/>
                <c:pt idx="0">
                  <c:v>6.13</c:v>
                </c:pt>
                <c:pt idx="1">
                  <c:v>4.2300000000000004</c:v>
                </c:pt>
                <c:pt idx="2">
                  <c:v>2.41</c:v>
                </c:pt>
                <c:pt idx="3">
                  <c:v>9.8000000000000007</c:v>
                </c:pt>
                <c:pt idx="4">
                  <c:v>5.03</c:v>
                </c:pt>
                <c:pt idx="5">
                  <c:v>7.27</c:v>
                </c:pt>
                <c:pt idx="6">
                  <c:v>5.32</c:v>
                </c:pt>
                <c:pt idx="7">
                  <c:v>-1.1000000000000001</c:v>
                </c:pt>
                <c:pt idx="8">
                  <c:v>2.21</c:v>
                </c:pt>
                <c:pt idx="9">
                  <c:v>-0.09</c:v>
                </c:pt>
                <c:pt idx="10">
                  <c:v>1.1499999999999999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F3-094C-9D39-F73F6BAA2BEE}"/>
            </c:ext>
          </c:extLst>
        </c:ser>
        <c:ser>
          <c:idx val="2"/>
          <c:order val="2"/>
          <c:tx>
            <c:strRef>
              <c:f>Total!$A$17</c:f>
              <c:strCache>
                <c:ptCount val="1"/>
                <c:pt idx="0">
                  <c:v>Jasa Keuangan Lainnya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Total!$B$14:$L$14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Total!$B$17:$L$17</c:f>
              <c:numCache>
                <c:formatCode>General</c:formatCode>
                <c:ptCount val="11"/>
                <c:pt idx="0">
                  <c:v>10.96</c:v>
                </c:pt>
                <c:pt idx="1">
                  <c:v>11.67</c:v>
                </c:pt>
                <c:pt idx="2">
                  <c:v>9.64</c:v>
                </c:pt>
                <c:pt idx="3">
                  <c:v>10.32</c:v>
                </c:pt>
                <c:pt idx="4">
                  <c:v>7.81</c:v>
                </c:pt>
                <c:pt idx="5">
                  <c:v>-0.15</c:v>
                </c:pt>
                <c:pt idx="6">
                  <c:v>-2.98</c:v>
                </c:pt>
                <c:pt idx="7">
                  <c:v>-6.32</c:v>
                </c:pt>
                <c:pt idx="8">
                  <c:v>-8.2200000000000006</c:v>
                </c:pt>
                <c:pt idx="9">
                  <c:v>-2.19</c:v>
                </c:pt>
                <c:pt idx="10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F3-094C-9D39-F73F6BAA2BEE}"/>
            </c:ext>
          </c:extLst>
        </c:ser>
        <c:ser>
          <c:idx val="3"/>
          <c:order val="3"/>
          <c:tx>
            <c:strRef>
              <c:f>Total!$A$18</c:f>
              <c:strCache>
                <c:ptCount val="1"/>
                <c:pt idx="0">
                  <c:v>Jasa Penunjang Keuangan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Total!$B$14:$L$14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Total!$B$18:$L$18</c:f>
              <c:numCache>
                <c:formatCode>General</c:formatCode>
                <c:ptCount val="11"/>
                <c:pt idx="0">
                  <c:v>1.54</c:v>
                </c:pt>
                <c:pt idx="1">
                  <c:v>1.4</c:v>
                </c:pt>
                <c:pt idx="2">
                  <c:v>3.03</c:v>
                </c:pt>
                <c:pt idx="3">
                  <c:v>2.34</c:v>
                </c:pt>
                <c:pt idx="4">
                  <c:v>1.21</c:v>
                </c:pt>
                <c:pt idx="5">
                  <c:v>1.35</c:v>
                </c:pt>
                <c:pt idx="6">
                  <c:v>1.57</c:v>
                </c:pt>
                <c:pt idx="7">
                  <c:v>3.44</c:v>
                </c:pt>
                <c:pt idx="8">
                  <c:v>5.91</c:v>
                </c:pt>
                <c:pt idx="9">
                  <c:v>5.28</c:v>
                </c:pt>
                <c:pt idx="10">
                  <c:v>5.1100000000000003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F3-094C-9D39-F73F6BAA2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2536447"/>
        <c:axId val="1553733024"/>
      </c:barChart>
      <c:catAx>
        <c:axId val="1202536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3733024"/>
        <c:crosses val="autoZero"/>
        <c:auto val="1"/>
        <c:lblAlgn val="ctr"/>
        <c:lblOffset val="100"/>
        <c:noMultiLvlLbl val="0"/>
      </c:catAx>
      <c:valAx>
        <c:axId val="1553733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2536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Sektoral!$A$6</c:f>
              <c:strCache>
                <c:ptCount val="1"/>
                <c:pt idx="0">
                  <c:v>Jasa Keuangan dan Asuransi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3.6111111111111011E-2"/>
                  <c:y val="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FE-0143-AB43-65AA5DDE67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Sektoral!$B$5:$L$5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Sektoral!$B$6:$L$6</c:f>
              <c:numCache>
                <c:formatCode>General</c:formatCode>
                <c:ptCount val="11"/>
                <c:pt idx="0">
                  <c:v>7.23</c:v>
                </c:pt>
                <c:pt idx="1">
                  <c:v>4.5</c:v>
                </c:pt>
                <c:pt idx="2">
                  <c:v>6.16</c:v>
                </c:pt>
                <c:pt idx="3">
                  <c:v>8.51</c:v>
                </c:pt>
                <c:pt idx="4">
                  <c:v>10.63</c:v>
                </c:pt>
                <c:pt idx="5">
                  <c:v>1.06</c:v>
                </c:pt>
                <c:pt idx="6">
                  <c:v>-0.95</c:v>
                </c:pt>
                <c:pt idx="7">
                  <c:v>2.37</c:v>
                </c:pt>
                <c:pt idx="8">
                  <c:v>-2.97</c:v>
                </c:pt>
                <c:pt idx="9">
                  <c:v>8.33</c:v>
                </c:pt>
                <c:pt idx="10">
                  <c:v>4.29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FE-0143-AB43-65AA5DDE6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4582224"/>
        <c:axId val="1556833648"/>
      </c:barChart>
      <c:catAx>
        <c:axId val="160458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833648"/>
        <c:crosses val="autoZero"/>
        <c:auto val="1"/>
        <c:lblAlgn val="ctr"/>
        <c:lblOffset val="100"/>
        <c:noMultiLvlLbl val="0"/>
      </c:catAx>
      <c:valAx>
        <c:axId val="155683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458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Sektoral!$A$9</c:f>
              <c:strCache>
                <c:ptCount val="1"/>
                <c:pt idx="0">
                  <c:v>Real Estate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Sektoral!$B$8:$L$8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Sektoral!$B$9:$L$9</c:f>
              <c:numCache>
                <c:formatCode>General</c:formatCode>
                <c:ptCount val="11"/>
                <c:pt idx="0">
                  <c:v>5.41</c:v>
                </c:pt>
                <c:pt idx="1">
                  <c:v>5.73</c:v>
                </c:pt>
                <c:pt idx="2">
                  <c:v>6</c:v>
                </c:pt>
                <c:pt idx="3">
                  <c:v>5.88</c:v>
                </c:pt>
                <c:pt idx="4">
                  <c:v>3.81</c:v>
                </c:pt>
                <c:pt idx="5">
                  <c:v>2.31</c:v>
                </c:pt>
                <c:pt idx="6">
                  <c:v>1.96</c:v>
                </c:pt>
                <c:pt idx="7">
                  <c:v>1.25</c:v>
                </c:pt>
                <c:pt idx="8">
                  <c:v>0.94</c:v>
                </c:pt>
                <c:pt idx="9">
                  <c:v>2.82</c:v>
                </c:pt>
                <c:pt idx="10">
                  <c:v>3.42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EB-794B-8161-3C6FA59C3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4067727"/>
        <c:axId val="1083929535"/>
      </c:barChart>
      <c:catAx>
        <c:axId val="1084067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3929535"/>
        <c:crosses val="autoZero"/>
        <c:auto val="1"/>
        <c:lblAlgn val="ctr"/>
        <c:lblOffset val="100"/>
        <c:noMultiLvlLbl val="0"/>
      </c:catAx>
      <c:valAx>
        <c:axId val="1083929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067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PERTUMBUHAN HARGA PROPERTI RESIDENSIAL (yoy)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   KECIL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Sheet1!$B$2:$K$2</c:f>
              <c:strCache>
                <c:ptCount val="10"/>
                <c:pt idx="0">
                  <c:v>QI-2019</c:v>
                </c:pt>
                <c:pt idx="1">
                  <c:v>QII-2019</c:v>
                </c:pt>
                <c:pt idx="2">
                  <c:v>QIII-2019</c:v>
                </c:pt>
                <c:pt idx="3">
                  <c:v>QIV-2019</c:v>
                </c:pt>
                <c:pt idx="4">
                  <c:v>QI-2020</c:v>
                </c:pt>
                <c:pt idx="5">
                  <c:v>QII-2020</c:v>
                </c:pt>
                <c:pt idx="6">
                  <c:v>QIII-2020</c:v>
                </c:pt>
                <c:pt idx="7">
                  <c:v>QIV-2020</c:v>
                </c:pt>
                <c:pt idx="8">
                  <c:v>QI-2021</c:v>
                </c:pt>
                <c:pt idx="9">
                  <c:v>QII-2021</c:v>
                </c:pt>
              </c:strCache>
            </c:strRef>
          </c:cat>
          <c:val>
            <c:numRef>
              <c:f>Sheet1!$B$3:$K$3</c:f>
              <c:numCache>
                <c:formatCode>#,##0.00</c:formatCode>
                <c:ptCount val="10"/>
                <c:pt idx="0">
                  <c:v>3.02</c:v>
                </c:pt>
                <c:pt idx="1">
                  <c:v>2.64</c:v>
                </c:pt>
                <c:pt idx="2">
                  <c:v>2.9212141111655265</c:v>
                </c:pt>
                <c:pt idx="3">
                  <c:v>2.8263937242489101</c:v>
                </c:pt>
                <c:pt idx="4">
                  <c:v>2.8332260123653974</c:v>
                </c:pt>
                <c:pt idx="5">
                  <c:v>2.353325537133899</c:v>
                </c:pt>
                <c:pt idx="6">
                  <c:v>1.925694076079143</c:v>
                </c:pt>
                <c:pt idx="7">
                  <c:v>1.8696560674321017</c:v>
                </c:pt>
                <c:pt idx="8">
                  <c:v>1.7751090720833806</c:v>
                </c:pt>
                <c:pt idx="9">
                  <c:v>2.0691165074055551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5B-A247-9F7B-63FC3A20DD2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   MENENGAH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Sheet1!$B$2:$K$2</c:f>
              <c:strCache>
                <c:ptCount val="10"/>
                <c:pt idx="0">
                  <c:v>QI-2019</c:v>
                </c:pt>
                <c:pt idx="1">
                  <c:v>QII-2019</c:v>
                </c:pt>
                <c:pt idx="2">
                  <c:v>QIII-2019</c:v>
                </c:pt>
                <c:pt idx="3">
                  <c:v>QIV-2019</c:v>
                </c:pt>
                <c:pt idx="4">
                  <c:v>QI-2020</c:v>
                </c:pt>
                <c:pt idx="5">
                  <c:v>QII-2020</c:v>
                </c:pt>
                <c:pt idx="6">
                  <c:v>QIII-2020</c:v>
                </c:pt>
                <c:pt idx="7">
                  <c:v>QIV-2020</c:v>
                </c:pt>
                <c:pt idx="8">
                  <c:v>QI-2021</c:v>
                </c:pt>
                <c:pt idx="9">
                  <c:v>QII-2021</c:v>
                </c:pt>
              </c:strCache>
            </c:strRef>
          </c:cat>
          <c:val>
            <c:numRef>
              <c:f>Sheet1!$B$4:$K$4</c:f>
              <c:numCache>
                <c:formatCode>#,##0.00</c:formatCode>
                <c:ptCount val="10"/>
                <c:pt idx="0">
                  <c:v>1.88</c:v>
                </c:pt>
                <c:pt idx="1">
                  <c:v>1.36</c:v>
                </c:pt>
                <c:pt idx="2">
                  <c:v>1.4027177908017885</c:v>
                </c:pt>
                <c:pt idx="3">
                  <c:v>1.4359495242035836</c:v>
                </c:pt>
                <c:pt idx="4">
                  <c:v>1.36384121076083</c:v>
                </c:pt>
                <c:pt idx="5">
                  <c:v>1.4217418755216205</c:v>
                </c:pt>
                <c:pt idx="6">
                  <c:v>1.6534585899347087</c:v>
                </c:pt>
                <c:pt idx="7">
                  <c:v>1.6142349493172725</c:v>
                </c:pt>
                <c:pt idx="8">
                  <c:v>1.4585135947084993</c:v>
                </c:pt>
                <c:pt idx="9">
                  <c:v>1.5900661875281052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5B-A247-9F7B-63FC3A20DD2E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   BESAR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Sheet1!$B$2:$K$2</c:f>
              <c:strCache>
                <c:ptCount val="10"/>
                <c:pt idx="0">
                  <c:v>QI-2019</c:v>
                </c:pt>
                <c:pt idx="1">
                  <c:v>QII-2019</c:v>
                </c:pt>
                <c:pt idx="2">
                  <c:v>QIII-2019</c:v>
                </c:pt>
                <c:pt idx="3">
                  <c:v>QIV-2019</c:v>
                </c:pt>
                <c:pt idx="4">
                  <c:v>QI-2020</c:v>
                </c:pt>
                <c:pt idx="5">
                  <c:v>QII-2020</c:v>
                </c:pt>
                <c:pt idx="6">
                  <c:v>QIII-2020</c:v>
                </c:pt>
                <c:pt idx="7">
                  <c:v>QIV-2020</c:v>
                </c:pt>
                <c:pt idx="8">
                  <c:v>QI-2021</c:v>
                </c:pt>
                <c:pt idx="9">
                  <c:v>QII-2021</c:v>
                </c:pt>
              </c:strCache>
            </c:strRef>
          </c:cat>
          <c:val>
            <c:numRef>
              <c:f>Sheet1!$B$5:$K$5</c:f>
              <c:numCache>
                <c:formatCode>#,##0.00</c:formatCode>
                <c:ptCount val="10"/>
                <c:pt idx="0">
                  <c:v>1.29</c:v>
                </c:pt>
                <c:pt idx="1">
                  <c:v>1.1200000000000001</c:v>
                </c:pt>
                <c:pt idx="2">
                  <c:v>1.0661716692122125</c:v>
                </c:pt>
                <c:pt idx="3">
                  <c:v>1.0330808123966584</c:v>
                </c:pt>
                <c:pt idx="4">
                  <c:v>0.85655166341080946</c:v>
                </c:pt>
                <c:pt idx="5">
                  <c:v>0.98706601903153501</c:v>
                </c:pt>
                <c:pt idx="6">
                  <c:v>0.94170618393345507</c:v>
                </c:pt>
                <c:pt idx="7">
                  <c:v>0.80909568689999656</c:v>
                </c:pt>
                <c:pt idx="8">
                  <c:v>0.82790175355285101</c:v>
                </c:pt>
                <c:pt idx="9">
                  <c:v>0.80776539680684767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5B-A247-9F7B-63FC3A20D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7946304"/>
        <c:axId val="2137746240"/>
      </c:barChart>
      <c:lineChart>
        <c:grouping val="standard"/>
        <c:varyColors val="0"/>
        <c:ser>
          <c:idx val="3"/>
          <c:order val="3"/>
          <c:tx>
            <c:strRef>
              <c:f>Sheet1!$A$6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Sheet1!$B$2:$K$2</c:f>
              <c:strCache>
                <c:ptCount val="10"/>
                <c:pt idx="0">
                  <c:v>QI-2019</c:v>
                </c:pt>
                <c:pt idx="1">
                  <c:v>QII-2019</c:v>
                </c:pt>
                <c:pt idx="2">
                  <c:v>QIII-2019</c:v>
                </c:pt>
                <c:pt idx="3">
                  <c:v>QIV-2019</c:v>
                </c:pt>
                <c:pt idx="4">
                  <c:v>QI-2020</c:v>
                </c:pt>
                <c:pt idx="5">
                  <c:v>QII-2020</c:v>
                </c:pt>
                <c:pt idx="6">
                  <c:v>QIII-2020</c:v>
                </c:pt>
                <c:pt idx="7">
                  <c:v>QIV-2020</c:v>
                </c:pt>
                <c:pt idx="8">
                  <c:v>QI-2021</c:v>
                </c:pt>
                <c:pt idx="9">
                  <c:v>QII-2021</c:v>
                </c:pt>
              </c:strCache>
            </c:strRef>
          </c:cat>
          <c:val>
            <c:numRef>
              <c:f>Sheet1!$B$6:$K$6</c:f>
              <c:numCache>
                <c:formatCode>#,##0.00</c:formatCode>
                <c:ptCount val="10"/>
                <c:pt idx="0">
                  <c:v>2.06</c:v>
                </c:pt>
                <c:pt idx="1">
                  <c:v>1.71</c:v>
                </c:pt>
                <c:pt idx="2">
                  <c:v>1.7974196121400166</c:v>
                </c:pt>
                <c:pt idx="3">
                  <c:v>1.768206210002643</c:v>
                </c:pt>
                <c:pt idx="4">
                  <c:v>1.6840601416849843</c:v>
                </c:pt>
                <c:pt idx="5">
                  <c:v>1.5878323503228486</c:v>
                </c:pt>
                <c:pt idx="6">
                  <c:v>1.5050550085362824</c:v>
                </c:pt>
                <c:pt idx="7">
                  <c:v>1.4267429279476884</c:v>
                </c:pt>
                <c:pt idx="8">
                  <c:v>1.3522672016420545</c:v>
                </c:pt>
                <c:pt idx="9">
                  <c:v>1.4867136822483529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5B-A247-9F7B-63FC3A20D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7946304"/>
        <c:axId val="2137746240"/>
      </c:lineChart>
      <c:catAx>
        <c:axId val="213794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746240"/>
        <c:crosses val="autoZero"/>
        <c:auto val="1"/>
        <c:lblAlgn val="ctr"/>
        <c:lblOffset val="100"/>
        <c:noMultiLvlLbl val="0"/>
      </c:catAx>
      <c:valAx>
        <c:axId val="213774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94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Sektoral!$A$12</c:f>
              <c:strCache>
                <c:ptCount val="1"/>
                <c:pt idx="0">
                  <c:v>Jasa Kesehatan dan Kegiatan Sosial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Sektoral!$B$11:$L$11</c:f>
              <c:strCache>
                <c:ptCount val="11"/>
                <c:pt idx="0">
                  <c:v>Q1-2019</c:v>
                </c:pt>
                <c:pt idx="1">
                  <c:v>Q2-2019</c:v>
                </c:pt>
                <c:pt idx="2">
                  <c:v>Q3-2019</c:v>
                </c:pt>
                <c:pt idx="3">
                  <c:v>Q4-2019</c:v>
                </c:pt>
                <c:pt idx="4">
                  <c:v>Q1-2020</c:v>
                </c:pt>
                <c:pt idx="5">
                  <c:v>Q2-2020</c:v>
                </c:pt>
                <c:pt idx="6">
                  <c:v>Q3-2020</c:v>
                </c:pt>
                <c:pt idx="7">
                  <c:v>Q4-2020</c:v>
                </c:pt>
                <c:pt idx="8">
                  <c:v>Q1-2021</c:v>
                </c:pt>
                <c:pt idx="9">
                  <c:v>Q2-2021</c:v>
                </c:pt>
                <c:pt idx="10">
                  <c:v>Q3-2021</c:v>
                </c:pt>
              </c:strCache>
            </c:strRef>
          </c:cat>
          <c:val>
            <c:numRef>
              <c:f>Sektoral!$B$12:$L$12</c:f>
              <c:numCache>
                <c:formatCode>General</c:formatCode>
                <c:ptCount val="11"/>
                <c:pt idx="0">
                  <c:v>8.66</c:v>
                </c:pt>
                <c:pt idx="1">
                  <c:v>9.15</c:v>
                </c:pt>
                <c:pt idx="2">
                  <c:v>9.1999999999999993</c:v>
                </c:pt>
                <c:pt idx="3">
                  <c:v>7.83</c:v>
                </c:pt>
                <c:pt idx="4">
                  <c:v>10.39</c:v>
                </c:pt>
                <c:pt idx="5">
                  <c:v>3.71</c:v>
                </c:pt>
                <c:pt idx="6">
                  <c:v>15.29</c:v>
                </c:pt>
                <c:pt idx="7">
                  <c:v>16.54</c:v>
                </c:pt>
                <c:pt idx="8">
                  <c:v>3.38</c:v>
                </c:pt>
                <c:pt idx="9">
                  <c:v>11.68</c:v>
                </c:pt>
                <c:pt idx="10">
                  <c:v>14.06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5D-F042-9F8B-0144306B72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6792992"/>
        <c:axId val="1336018032"/>
      </c:barChart>
      <c:catAx>
        <c:axId val="133679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6018032"/>
        <c:crosses val="autoZero"/>
        <c:auto val="1"/>
        <c:lblAlgn val="ctr"/>
        <c:lblOffset val="100"/>
        <c:noMultiLvlLbl val="0"/>
      </c:catAx>
      <c:valAx>
        <c:axId val="133601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679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1D2C5-C62B-0147-9BD7-252501DA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01B7BE-0AF4-2E41-AAC7-B9924791E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7C284-01C0-8D48-9646-6D2191EF1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3E368-0E04-F146-8AA9-8A7B0A21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02202-794B-5446-AAC8-690D862D6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4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34CD7-EA4C-EF4E-9EB0-7642FC82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6FD14-C07C-DA4E-A760-63B3BEBFE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FB0AC-94A1-5248-8D3B-DFED5A31D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79661-F46F-7D48-B5A1-56A54BAA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4690E-0CBC-A147-89AB-6E21A4DE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0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8F76E1-7EC5-FB43-AAB1-263C7F6DA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980E0-3D71-F447-8000-9C00A9E32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43AC7-7E90-3348-A8AD-66DCB9E34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1843A-7AD8-8D43-B5EF-92884A361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AE914-914D-E246-9D7C-481859C6B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6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B61E3-8C6F-3549-A0C9-16F9500B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C918C-2488-3A4F-8636-E17D3F421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06F25-2544-AB45-87AF-B4CF7AE7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D5D01-D2B7-4541-A923-B108D30A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99BE8-DC45-BD47-AA02-8E99E96B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9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A0A8-C586-9C47-9801-0C306971A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D5C96-A72F-0B42-88EA-CE0D667D2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BF442-8083-0C4E-91F9-D64CE003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9964F-DCAE-E942-9CE6-76E3E528D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FAB4-6939-7B4A-AA1A-BC89D02A1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9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03F6A-4464-244A-BB8D-5E2FDEAA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79046-0784-DC47-A172-E1097880D0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8AC44-F666-8641-A538-F797C98A2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B232F-B00D-FF43-B49E-1526B2EC8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53DF1-0863-0444-BDE0-02F43660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7E72C-9FA4-1F4A-9035-3CA7C56A1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6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BB699-97B2-8747-A707-D2313DC26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C4012-C0ED-BB45-B4E7-A796D2EF4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0C7C4-478C-0448-97EA-75EC7D7F7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112D00-D0C4-4749-85F5-82C417B21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40238F-8721-5945-9C03-70F016E73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3CA58D-0A93-9143-92A9-5B58410C7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0C45CD-5FC6-9448-9117-F7A6F9B31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679E35-9F45-AC42-91DA-611C223E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1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B1CB1-C385-B442-9315-CD0BB1E7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D5CFF-463D-C943-8D36-37E58D100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61B7C2-DC76-2143-91E9-E097FACA2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3E6309-5720-A143-BA29-5B8D7E63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7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915019-40B2-8B42-B34B-0F874707B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1E05BF-DD24-A34A-8306-EDF4EBE6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64D00-2CF0-8945-9F87-EDDC285B6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2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D0117-43C0-C34D-88A5-287DFAB2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D0246-3BD6-6C45-8847-93FCB8502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4FFF6-CB77-B340-8E0A-AC310FF3D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6197E-7AD4-6641-A592-B591EDB66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F3F40-EE72-6945-87CB-38F00D80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DD4F3-00AA-9E44-96B8-9AAF9DA1F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6AEF-0725-CB4B-BAB5-8BFB45A07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6E9CC-A938-F040-AD00-59A8BA288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B91F5-7F67-4248-A547-02CA36B1C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CC9B9F-2136-1242-BB06-1FDBD39CF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DF823-C836-1C40-BC27-EBD47566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8CAD0-1286-2D47-8C74-AEEBBA548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5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DD6B7B-2DE5-A44B-BCC9-B9E854DDC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4EFF4-4049-2E45-9FBA-C1A78364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BBC99-AB06-6F43-8B2E-08DABD9CF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6C4A-CDFA-B749-A1F4-705BCA8CC61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E0BFE-3DCE-994E-B8A0-BE7B4CF50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F06BF-9C40-0C4B-AEC1-C5238982D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625E1-606B-624D-B417-5176974F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0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34BE22-8186-B64E-A7A4-5623324A7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Pertumbuhan</a:t>
            </a:r>
            <a:r>
              <a:rPr lang="en-US" sz="3200" dirty="0"/>
              <a:t> </a:t>
            </a:r>
            <a:r>
              <a:rPr lang="en-US" sz="3200" dirty="0" err="1"/>
              <a:t>ekonomi</a:t>
            </a:r>
            <a:r>
              <a:rPr lang="en-US" sz="3200" dirty="0"/>
              <a:t> </a:t>
            </a:r>
            <a:r>
              <a:rPr lang="en-US" sz="3200" dirty="0" err="1"/>
              <a:t>sektoral</a:t>
            </a:r>
            <a:r>
              <a:rPr lang="en-US" sz="3200" dirty="0"/>
              <a:t> </a:t>
            </a:r>
            <a:r>
              <a:rPr lang="en-US" sz="3200" dirty="0" err="1"/>
              <a:t>jasa</a:t>
            </a:r>
            <a:r>
              <a:rPr lang="en-US" sz="3200" dirty="0"/>
              <a:t> pada </a:t>
            </a:r>
            <a:r>
              <a:rPr lang="en-US" sz="3200" dirty="0" err="1"/>
              <a:t>kuartal</a:t>
            </a:r>
            <a:r>
              <a:rPr lang="en-US" sz="3200" dirty="0"/>
              <a:t> 3-2021 (</a:t>
            </a:r>
            <a:r>
              <a:rPr lang="en-US" sz="3200" dirty="0" err="1"/>
              <a:t>yoy</a:t>
            </a:r>
            <a:r>
              <a:rPr lang="en-US" sz="3200" dirty="0"/>
              <a:t>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366F1D-062E-EB4B-8075-6D6B5723F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2494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087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82F787E-6779-7C43-B9F5-585E641BE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Infokom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tumbuh</a:t>
            </a:r>
            <a:r>
              <a:rPr lang="en-US" dirty="0"/>
              <a:t> “</a:t>
            </a:r>
            <a:r>
              <a:rPr lang="en-US" dirty="0" err="1"/>
              <a:t>hanya</a:t>
            </a:r>
            <a:r>
              <a:rPr lang="en-US" dirty="0"/>
              <a:t>” </a:t>
            </a:r>
            <a:r>
              <a:rPr lang="en-US" dirty="0" err="1"/>
              <a:t>kisaran</a:t>
            </a:r>
            <a:r>
              <a:rPr lang="en-US" dirty="0"/>
              <a:t> 5 </a:t>
            </a:r>
            <a:r>
              <a:rPr lang="en-US" dirty="0" err="1"/>
              <a:t>persen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D36486-A40A-6847-B8A1-0D8458836C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tumbuh</a:t>
            </a:r>
            <a:r>
              <a:rPr lang="en-US" dirty="0"/>
              <a:t> “</a:t>
            </a:r>
            <a:r>
              <a:rPr lang="en-US" dirty="0" err="1"/>
              <a:t>hanya</a:t>
            </a:r>
            <a:r>
              <a:rPr lang="en-US" dirty="0"/>
              <a:t>” </a:t>
            </a:r>
            <a:r>
              <a:rPr lang="en-US" dirty="0" err="1"/>
              <a:t>kisaran</a:t>
            </a:r>
            <a:r>
              <a:rPr lang="en-US" dirty="0"/>
              <a:t> 5 </a:t>
            </a:r>
            <a:r>
              <a:rPr lang="en-US" dirty="0" err="1"/>
              <a:t>persen</a:t>
            </a:r>
            <a:r>
              <a:rPr lang="en-US" dirty="0"/>
              <a:t> </a:t>
            </a:r>
            <a:r>
              <a:rPr lang="en-US" dirty="0" err="1"/>
              <a:t>setidaknya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15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terakhir</a:t>
            </a:r>
            <a:endParaRPr lang="en-US" dirty="0"/>
          </a:p>
          <a:p>
            <a:r>
              <a:rPr lang="en-US" dirty="0" err="1"/>
              <a:t>Tren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2021</a:t>
            </a:r>
          </a:p>
          <a:p>
            <a:r>
              <a:rPr lang="en-US" dirty="0"/>
              <a:t>Pada Q4-2021,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(</a:t>
            </a:r>
            <a:r>
              <a:rPr lang="en-US" dirty="0" err="1"/>
              <a:t>yoy</a:t>
            </a:r>
            <a:r>
              <a:rPr lang="en-US" dirty="0"/>
              <a:t>) pada level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Q3-2021 (</a:t>
            </a:r>
            <a:r>
              <a:rPr lang="en-US" dirty="0" err="1"/>
              <a:t>yoy</a:t>
            </a:r>
            <a:r>
              <a:rPr lang="en-US" dirty="0"/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E2D4E6-91E7-2946-81BF-722BB9EBBE9E}"/>
              </a:ext>
            </a:extLst>
          </p:cNvPr>
          <p:cNvSpPr txBox="1"/>
          <p:nvPr/>
        </p:nvSpPr>
        <p:spPr>
          <a:xfrm>
            <a:off x="1562986" y="6326372"/>
            <a:ext cx="247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BPS (2021)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43B3211-8F7C-C043-91B4-0DB8A353F17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647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80C752-9313-7245-905A-7FD13FD7A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uang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perbankan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(SBN)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62352C4-728A-0A40-957B-3BFF3E0E770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23509A4-A805-494E-A7B7-989B5A5E1E17}"/>
              </a:ext>
            </a:extLst>
          </p:cNvPr>
          <p:cNvSpPr txBox="1"/>
          <p:nvPr/>
        </p:nvSpPr>
        <p:spPr>
          <a:xfrm>
            <a:off x="1562986" y="6326372"/>
            <a:ext cx="247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BPS (2021)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CC50705-49C1-DA41-B3CE-33667AB4E09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650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A77D-426C-3340-A550-E3222D2A4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Insentif</a:t>
            </a:r>
            <a:r>
              <a:rPr lang="en-US" dirty="0"/>
              <a:t> PPN DTP </a:t>
            </a:r>
            <a:r>
              <a:rPr lang="en-US" dirty="0" err="1"/>
              <a:t>tampaknya</a:t>
            </a:r>
            <a:r>
              <a:rPr lang="en-US" dirty="0"/>
              <a:t> </a:t>
            </a:r>
            <a:r>
              <a:rPr lang="en-US" dirty="0" err="1"/>
              <a:t>berdampak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Real Estate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420C01-6AC5-174D-B6D1-55ABE2CEFF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Ada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real estate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insentif</a:t>
            </a:r>
            <a:r>
              <a:rPr lang="en-US" dirty="0"/>
              <a:t> PPN DTP per </a:t>
            </a:r>
            <a:r>
              <a:rPr lang="en-US" dirty="0" err="1"/>
              <a:t>Maret</a:t>
            </a:r>
            <a:r>
              <a:rPr lang="en-US" dirty="0"/>
              <a:t> 2021</a:t>
            </a:r>
          </a:p>
          <a:p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dicermati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insentif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diperpanjang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tahun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FCBD6E-9767-2149-A6F1-7ABA834D555B}"/>
              </a:ext>
            </a:extLst>
          </p:cNvPr>
          <p:cNvSpPr txBox="1"/>
          <p:nvPr/>
        </p:nvSpPr>
        <p:spPr>
          <a:xfrm>
            <a:off x="1562986" y="6326372"/>
            <a:ext cx="247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BPS (2021)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8AA4D884-CA57-344B-8798-96AEE960275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474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ABDDB-6AAE-F242-81C6-225C34DA1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dan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insentif</a:t>
            </a:r>
            <a:r>
              <a:rPr lang="en-US" dirty="0"/>
              <a:t> PPN DTP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tahun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4F98B-4D38-2341-B60D-41D1B9CF2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Ada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property </a:t>
            </a:r>
            <a:r>
              <a:rPr lang="en-US" dirty="0" err="1"/>
              <a:t>residensial</a:t>
            </a:r>
            <a:r>
              <a:rPr lang="en-US" dirty="0"/>
              <a:t> pada property </a:t>
            </a:r>
            <a:r>
              <a:rPr lang="en-US" dirty="0" err="1"/>
              <a:t>kecil</a:t>
            </a:r>
            <a:r>
              <a:rPr lang="en-US" dirty="0"/>
              <a:t> dan </a:t>
            </a:r>
            <a:r>
              <a:rPr lang="en-US" dirty="0" err="1"/>
              <a:t>menengah</a:t>
            </a:r>
            <a:r>
              <a:rPr lang="en-US" dirty="0"/>
              <a:t> pada </a:t>
            </a:r>
            <a:r>
              <a:rPr lang="en-US" dirty="0" err="1"/>
              <a:t>kuartal</a:t>
            </a:r>
            <a:r>
              <a:rPr lang="en-US" dirty="0"/>
              <a:t> 2-2021</a:t>
            </a:r>
          </a:p>
          <a:p>
            <a:pPr>
              <a:lnSpc>
                <a:spcPct val="120000"/>
              </a:lnSpc>
            </a:pPr>
            <a:r>
              <a:rPr lang="en-US" dirty="0"/>
              <a:t>Di </a:t>
            </a:r>
            <a:r>
              <a:rPr lang="en-US" dirty="0" err="1"/>
              <a:t>sisi</a:t>
            </a:r>
            <a:r>
              <a:rPr lang="en-US" dirty="0"/>
              <a:t> lain, </a:t>
            </a:r>
            <a:r>
              <a:rPr lang="en-US" dirty="0" err="1"/>
              <a:t>penjualan</a:t>
            </a:r>
            <a:r>
              <a:rPr lang="en-US" dirty="0"/>
              <a:t> property </a:t>
            </a:r>
            <a:r>
              <a:rPr lang="en-US" dirty="0" err="1"/>
              <a:t>residensial</a:t>
            </a:r>
            <a:r>
              <a:rPr lang="en-US" dirty="0"/>
              <a:t> primer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kontraksi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-10,01 </a:t>
            </a:r>
            <a:r>
              <a:rPr lang="en-US" dirty="0" err="1"/>
              <a:t>persen</a:t>
            </a:r>
            <a:r>
              <a:rPr lang="en-US" dirty="0"/>
              <a:t> pada </a:t>
            </a:r>
            <a:r>
              <a:rPr lang="en-US" dirty="0" err="1"/>
              <a:t>kuartal</a:t>
            </a:r>
            <a:r>
              <a:rPr lang="en-US" dirty="0"/>
              <a:t> 2-2021 (</a:t>
            </a:r>
            <a:r>
              <a:rPr lang="en-US" dirty="0" err="1"/>
              <a:t>yoy</a:t>
            </a:r>
            <a:r>
              <a:rPr lang="en-US" dirty="0"/>
              <a:t>)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terkontraksi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-15,4 </a:t>
            </a:r>
            <a:r>
              <a:rPr lang="en-US" dirty="0" err="1"/>
              <a:t>persen</a:t>
            </a:r>
            <a:r>
              <a:rPr lang="en-US" dirty="0"/>
              <a:t> </a:t>
            </a:r>
          </a:p>
          <a:p>
            <a:pPr>
              <a:lnSpc>
                <a:spcPct val="120000"/>
              </a:lnSpc>
            </a:pPr>
            <a:r>
              <a:rPr lang="en-US" dirty="0"/>
              <a:t>Harga naik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? 4 </a:t>
            </a:r>
            <a:r>
              <a:rPr lang="en-US" dirty="0" err="1"/>
              <a:t>dari</a:t>
            </a:r>
            <a:r>
              <a:rPr lang="en-US" dirty="0"/>
              <a:t> 5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: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bangunan</a:t>
            </a:r>
            <a:endParaRPr lang="en-US" dirty="0"/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KPR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err="1"/>
              <a:t>Tingginya</a:t>
            </a:r>
            <a:r>
              <a:rPr lang="en-US" dirty="0"/>
              <a:t> DP KPR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err="1"/>
              <a:t>Pajak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231B24-71F3-B244-8568-570CB76708F7}"/>
              </a:ext>
            </a:extLst>
          </p:cNvPr>
          <p:cNvSpPr txBox="1"/>
          <p:nvPr/>
        </p:nvSpPr>
        <p:spPr>
          <a:xfrm>
            <a:off x="1562985" y="6326372"/>
            <a:ext cx="3147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Bank Indonesia (2021)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52BD0E1-80A6-7046-8553-874AA95FC5B8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027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C83D4-62AA-AF48-BB86-7E18BB56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dan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“</a:t>
            </a:r>
            <a:r>
              <a:rPr lang="en-US" dirty="0" err="1"/>
              <a:t>mengorbankan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84F99-9CB4-BD40-B22E-C4CAAE51D4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yang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pandemi</a:t>
            </a:r>
            <a:r>
              <a:rPr lang="en-US" dirty="0"/>
              <a:t> pada </a:t>
            </a:r>
            <a:r>
              <a:rPr lang="en-US" dirty="0" err="1"/>
              <a:t>Juli-Agustus</a:t>
            </a:r>
            <a:r>
              <a:rPr lang="en-US" dirty="0"/>
              <a:t> 2021</a:t>
            </a:r>
          </a:p>
          <a:p>
            <a:r>
              <a:rPr lang="en-US" dirty="0" err="1"/>
              <a:t>Tingginya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“</a:t>
            </a:r>
            <a:r>
              <a:rPr lang="en-US" dirty="0" err="1"/>
              <a:t>menari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penderitaan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”. </a:t>
            </a:r>
            <a:r>
              <a:rPr lang="en-US" dirty="0" err="1"/>
              <a:t>Misal</a:t>
            </a:r>
            <a:r>
              <a:rPr lang="en-US" dirty="0"/>
              <a:t>, </a:t>
            </a:r>
            <a:r>
              <a:rPr lang="en-US" dirty="0" err="1"/>
              <a:t>tingginya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PCR </a:t>
            </a:r>
            <a:r>
              <a:rPr lang="en-US" dirty="0" err="1"/>
              <a:t>saat</a:t>
            </a:r>
            <a:r>
              <a:rPr lang="en-US" dirty="0"/>
              <a:t> Covid </a:t>
            </a:r>
            <a:r>
              <a:rPr lang="en-US" dirty="0" err="1"/>
              <a:t>tinggi</a:t>
            </a:r>
            <a:r>
              <a:rPr lang="en-US" dirty="0"/>
              <a:t>, Occupancy Bed Ratio (OBR)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AB8BE5-F31E-0545-A3C1-2DD9BAC20279}"/>
              </a:ext>
            </a:extLst>
          </p:cNvPr>
          <p:cNvSpPr txBox="1"/>
          <p:nvPr/>
        </p:nvSpPr>
        <p:spPr>
          <a:xfrm>
            <a:off x="1562986" y="6326372"/>
            <a:ext cx="247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BPS (2021)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32CA1CB-964F-114E-BB60-4776AB598C29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874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319</Words>
  <Application>Microsoft Macintosh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Pertumbuhan ekonomi sektoral jasa pada kuartal 3-2021 (yoy)</vt:lpstr>
      <vt:lpstr>Sektor Infokom pertama kali tumbuh “hanya” kisaran 5 persen</vt:lpstr>
      <vt:lpstr>Adanya perpindahan uang masyarakat dari perbankan ke rekening pemerintah (SBN)</vt:lpstr>
      <vt:lpstr>Insentif PPN DTP tampaknya berdampak positif terhadap pertumbuhan sektor Real Estate</vt:lpstr>
      <vt:lpstr>Monitoring dan evaluasi insentif PPN DTP yang berlaku hingga akhir tahun</vt:lpstr>
      <vt:lpstr>Pertumbuhan tinggi sektor jasa kesehatan dan kegiatan sosial “mengorbankan rakyat”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Pertumbuhan ekonomi sektoral jasa pada kuartal 3-2021 (yoy)</dc:title>
  <dc:creator>Adha, Izzudin Al Farras</dc:creator>
  <cp:lastModifiedBy>Adha, Izzudin Al Farras</cp:lastModifiedBy>
  <cp:revision>1</cp:revision>
  <dcterms:created xsi:type="dcterms:W3CDTF">2021-11-05T06:42:27Z</dcterms:created>
  <dcterms:modified xsi:type="dcterms:W3CDTF">2021-11-05T10:49:55Z</dcterms:modified>
</cp:coreProperties>
</file>