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48" r:id="rId2"/>
  </p:sldMasterIdLst>
  <p:notesMasterIdLst>
    <p:notesMasterId r:id="rId15"/>
  </p:notesMasterIdLst>
  <p:sldIdLst>
    <p:sldId id="257" r:id="rId3"/>
    <p:sldId id="279" r:id="rId4"/>
    <p:sldId id="338" r:id="rId5"/>
    <p:sldId id="332" r:id="rId6"/>
    <p:sldId id="281" r:id="rId7"/>
    <p:sldId id="339" r:id="rId8"/>
    <p:sldId id="341" r:id="rId9"/>
    <p:sldId id="342" r:id="rId10"/>
    <p:sldId id="340" r:id="rId11"/>
    <p:sldId id="343" r:id="rId12"/>
    <p:sldId id="274" r:id="rId13"/>
    <p:sldId id="275"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6" autoAdjust="0"/>
    <p:restoredTop sz="94270" autoAdjust="0"/>
  </p:normalViewPr>
  <p:slideViewPr>
    <p:cSldViewPr snapToGrid="0">
      <p:cViewPr>
        <p:scale>
          <a:sx n="75" d="100"/>
          <a:sy n="75" d="100"/>
        </p:scale>
        <p:origin x="-856" y="-3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B7DC95-04C0-4DA5-8451-EAA2110536E2}" type="datetimeFigureOut">
              <a:rPr lang="id-ID" smtClean="0"/>
              <a:t>11/5/21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A7A356-9C68-4A51-9A3F-B389E7977BB3}" type="slidenum">
              <a:rPr lang="id-ID" smtClean="0"/>
              <a:t>‹#›</a:t>
            </a:fld>
            <a:endParaRPr lang="id-ID"/>
          </a:p>
        </p:txBody>
      </p:sp>
    </p:spTree>
    <p:extLst>
      <p:ext uri="{BB962C8B-B14F-4D97-AF65-F5344CB8AC3E}">
        <p14:creationId xmlns:p14="http://schemas.microsoft.com/office/powerpoint/2010/main" val="42365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CDC4C7-503F-47C3-B84D-FF2BF8B5C41C}"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F0FA5-E675-4B61-AA5E-A7624398A9C1}" type="slidenum">
              <a:rPr lang="en-US" smtClean="0"/>
              <a:t>‹#›</a:t>
            </a:fld>
            <a:endParaRPr lang="en-US"/>
          </a:p>
        </p:txBody>
      </p:sp>
    </p:spTree>
    <p:extLst>
      <p:ext uri="{BB962C8B-B14F-4D97-AF65-F5344CB8AC3E}">
        <p14:creationId xmlns:p14="http://schemas.microsoft.com/office/powerpoint/2010/main" val="240715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DC4C7-503F-47C3-B84D-FF2BF8B5C41C}" type="datetimeFigureOut">
              <a:rPr lang="en-US" smtClean="0"/>
              <a:t>11/5/21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8F0FA5-E675-4B61-AA5E-A7624398A9C1}" type="slidenum">
              <a:rPr lang="en-US" smtClean="0"/>
              <a:t>‹#›</a:t>
            </a:fld>
            <a:endParaRPr lang="en-US"/>
          </a:p>
        </p:txBody>
      </p:sp>
    </p:spTree>
    <p:extLst>
      <p:ext uri="{BB962C8B-B14F-4D97-AF65-F5344CB8AC3E}">
        <p14:creationId xmlns:p14="http://schemas.microsoft.com/office/powerpoint/2010/main" val="383704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DC4C7-503F-47C3-B84D-FF2BF8B5C41C}" type="datetimeFigureOut">
              <a:rPr lang="en-US" smtClean="0"/>
              <a:t>11/5/21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F0FA5-E675-4B61-AA5E-A7624398A9C1}" type="slidenum">
              <a:rPr lang="en-US" smtClean="0"/>
              <a:t>‹#›</a:t>
            </a:fld>
            <a:endParaRPr lang="en-US"/>
          </a:p>
        </p:txBody>
      </p:sp>
    </p:spTree>
    <p:extLst>
      <p:ext uri="{BB962C8B-B14F-4D97-AF65-F5344CB8AC3E}">
        <p14:creationId xmlns:p14="http://schemas.microsoft.com/office/powerpoint/2010/main" val="89679470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C4608B7-DD3E-4FE7-99F3-5F9903CF962C}"/>
              </a:ext>
            </a:extLst>
          </p:cNvPr>
          <p:cNvSpPr/>
          <p:nvPr/>
        </p:nvSpPr>
        <p:spPr>
          <a:xfrm>
            <a:off x="11408062" y="6126183"/>
            <a:ext cx="540000" cy="540000"/>
          </a:xfrm>
          <a:prstGeom prst="rect">
            <a:avLst/>
          </a:prstGeom>
          <a:solidFill>
            <a:schemeClr val="bg1">
              <a:lumMod val="95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Rectangle 15">
            <a:extLst>
              <a:ext uri="{FF2B5EF4-FFF2-40B4-BE49-F238E27FC236}">
                <a16:creationId xmlns:a16="http://schemas.microsoft.com/office/drawing/2014/main" xmlns="" id="{0014CD90-8DA5-4100-A913-BD3783FA44B9}"/>
              </a:ext>
            </a:extLst>
          </p:cNvPr>
          <p:cNvSpPr/>
          <p:nvPr/>
        </p:nvSpPr>
        <p:spPr>
          <a:xfrm>
            <a:off x="0" y="6780458"/>
            <a:ext cx="12192000" cy="775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id-ID"/>
              <a:t>Klik untuk mengedit gaya judul Master</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24370" y="1272208"/>
            <a:ext cx="11340000" cy="466018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7089975" y="6487997"/>
            <a:ext cx="4114800" cy="206104"/>
          </a:xfrm>
          <a:prstGeom prst="rect">
            <a:avLst/>
          </a:prstGeom>
        </p:spPr>
        <p:txBody>
          <a:bodyPr vert="horz" lIns="0" tIns="0" rIns="0" bIns="0" rtlCol="0" anchor="b"/>
          <a:lstStyle>
            <a:lvl1pPr algn="r">
              <a:defRPr sz="1200" i="1">
                <a:solidFill>
                  <a:schemeClr val="tx1">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09431" y="6213621"/>
            <a:ext cx="537262" cy="365125"/>
          </a:xfrm>
          <a:prstGeom prst="rect">
            <a:avLst/>
          </a:prstGeom>
        </p:spPr>
        <p:txBody>
          <a:bodyPr vert="horz" lIns="0" tIns="0" rIns="0" bIns="0" rtlCol="0" anchor="ctr"/>
          <a:lstStyle>
            <a:lvl1pPr algn="ctr">
              <a:defRPr sz="1600" b="1" i="0">
                <a:solidFill>
                  <a:schemeClr val="tx1">
                    <a:lumMod val="50000"/>
                    <a:lumOff val="50000"/>
                  </a:schemeClr>
                </a:solidFill>
                <a:latin typeface="+mj-lt"/>
              </a:defRPr>
            </a:lvl1pPr>
          </a:lstStyle>
          <a:p>
            <a:fld id="{2C8F0FA5-E675-4B61-AA5E-A7624398A9C1}" type="slidenum">
              <a:rPr lang="en-US" smtClean="0"/>
              <a:t>‹#›</a:t>
            </a:fld>
            <a:endParaRPr lang="en-US"/>
          </a:p>
        </p:txBody>
      </p:sp>
      <p:cxnSp>
        <p:nvCxnSpPr>
          <p:cNvPr id="12" name="Straight Connector 11">
            <a:extLst>
              <a:ext uri="{FF2B5EF4-FFF2-40B4-BE49-F238E27FC236}">
                <a16:creationId xmlns:a16="http://schemas.microsoft.com/office/drawing/2014/main" xmlns="" id="{227520FF-02C3-4FC8-9DD4-6FD4DAE01FE9}"/>
              </a:ext>
            </a:extLst>
          </p:cNvPr>
          <p:cNvCxnSpPr>
            <a:cxnSpLocks/>
          </p:cNvCxnSpPr>
          <p:nvPr/>
        </p:nvCxnSpPr>
        <p:spPr>
          <a:xfrm>
            <a:off x="11408062" y="6780192"/>
            <a:ext cx="540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D948D9BA-F531-48FF-BE31-0248EF5CC454}"/>
              </a:ext>
            </a:extLst>
          </p:cNvPr>
          <p:cNvSpPr/>
          <p:nvPr/>
        </p:nvSpPr>
        <p:spPr>
          <a:xfrm>
            <a:off x="0" y="6780458"/>
            <a:ext cx="11232000" cy="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nvGrpSpPr>
          <p:cNvPr id="11" name="Group 10">
            <a:extLst>
              <a:ext uri="{FF2B5EF4-FFF2-40B4-BE49-F238E27FC236}">
                <a16:creationId xmlns:a16="http://schemas.microsoft.com/office/drawing/2014/main" xmlns="" id="{C637404C-CCC9-46CA-A9D3-525E2E6FC73B}"/>
              </a:ext>
            </a:extLst>
          </p:cNvPr>
          <p:cNvGrpSpPr/>
          <p:nvPr/>
        </p:nvGrpSpPr>
        <p:grpSpPr>
          <a:xfrm>
            <a:off x="9874905" y="6130433"/>
            <a:ext cx="1329870" cy="320195"/>
            <a:chOff x="1985170" y="1950690"/>
            <a:chExt cx="2173095" cy="523220"/>
          </a:xfrm>
        </p:grpSpPr>
        <p:sp>
          <p:nvSpPr>
            <p:cNvPr id="13" name="Rectangle 12">
              <a:extLst>
                <a:ext uri="{FF2B5EF4-FFF2-40B4-BE49-F238E27FC236}">
                  <a16:creationId xmlns:a16="http://schemas.microsoft.com/office/drawing/2014/main" xmlns="" id="{05EB3BD8-4375-44FB-9E9D-0FB76CBA224D}"/>
                </a:ext>
              </a:extLst>
            </p:cNvPr>
            <p:cNvSpPr/>
            <p:nvPr/>
          </p:nvSpPr>
          <p:spPr>
            <a:xfrm>
              <a:off x="1985170" y="1950690"/>
              <a:ext cx="2173095" cy="523220"/>
            </a:xfrm>
            <a:prstGeom prst="rect">
              <a:avLst/>
            </a:prstGeom>
            <a:solidFill>
              <a:schemeClr val="tx1"/>
            </a:solidFill>
            <a:ln>
              <a:solidFill>
                <a:schemeClr val="bg1">
                  <a:lumMod val="95000"/>
                </a:schemeClr>
              </a:solidFill>
            </a:ln>
          </p:spPr>
          <p:txBody>
            <a:bodyPr wrap="none" anchor="ctr">
              <a:noAutofit/>
            </a:bodyPr>
            <a:lstStyle/>
            <a:p>
              <a:pPr algn="ctr"/>
              <a:r>
                <a:rPr lang="en-ZA" sz="1200" b="1" dirty="0">
                  <a:solidFill>
                    <a:schemeClr val="bg1"/>
                  </a:solidFill>
                  <a:latin typeface="+mj-lt"/>
                </a:rPr>
                <a:t>Contoso</a:t>
              </a:r>
              <a:r>
                <a:rPr lang="en-ZA" sz="1200" dirty="0">
                  <a:solidFill>
                    <a:schemeClr val="bg1"/>
                  </a:solidFill>
                  <a:latin typeface="+mj-lt"/>
                </a:rPr>
                <a:t> </a:t>
              </a:r>
              <a:r>
                <a:rPr lang="en-ZA" sz="1200" i="1" dirty="0">
                  <a:solidFill>
                    <a:schemeClr val="bg1"/>
                  </a:solidFill>
                  <a:latin typeface="+mj-lt"/>
                </a:rPr>
                <a:t>Ltd</a:t>
              </a:r>
              <a:r>
                <a:rPr lang="en-ZA" sz="1200" dirty="0">
                  <a:solidFill>
                    <a:schemeClr val="bg1"/>
                  </a:solidFill>
                  <a:latin typeface="+mj-lt"/>
                </a:rPr>
                <a:t>.</a:t>
              </a:r>
            </a:p>
          </p:txBody>
        </p:sp>
        <p:sp>
          <p:nvSpPr>
            <p:cNvPr id="14" name="Rectangle 6">
              <a:extLst>
                <a:ext uri="{FF2B5EF4-FFF2-40B4-BE49-F238E27FC236}">
                  <a16:creationId xmlns:a16="http://schemas.microsoft.com/office/drawing/2014/main" xmlns="" id="{BCC973EA-C8AF-4B29-93CC-A9F4F15E238E}"/>
                </a:ext>
              </a:extLst>
            </p:cNvPr>
            <p:cNvSpPr/>
            <p:nvPr/>
          </p:nvSpPr>
          <p:spPr>
            <a:xfrm flipV="1">
              <a:off x="2087087" y="2034539"/>
              <a:ext cx="203115" cy="177761"/>
            </a:xfrm>
            <a:custGeom>
              <a:avLst/>
              <a:gdLst>
                <a:gd name="connsiteX0" fmla="*/ 0 w 4330700"/>
                <a:gd name="connsiteY0" fmla="*/ 0 h 588834"/>
                <a:gd name="connsiteX1" fmla="*/ 4330700 w 4330700"/>
                <a:gd name="connsiteY1" fmla="*/ 0 h 588834"/>
                <a:gd name="connsiteX2" fmla="*/ 4330700 w 4330700"/>
                <a:gd name="connsiteY2" fmla="*/ 588834 h 588834"/>
                <a:gd name="connsiteX3" fmla="*/ 0 w 4330700"/>
                <a:gd name="connsiteY3" fmla="*/ 588834 h 588834"/>
                <a:gd name="connsiteX4" fmla="*/ 0 w 4330700"/>
                <a:gd name="connsiteY4" fmla="*/ 0 h 588834"/>
                <a:gd name="connsiteX0" fmla="*/ 4330700 w 4422140"/>
                <a:gd name="connsiteY0" fmla="*/ 0 h 588834"/>
                <a:gd name="connsiteX1" fmla="*/ 4330700 w 4422140"/>
                <a:gd name="connsiteY1" fmla="*/ 588834 h 588834"/>
                <a:gd name="connsiteX2" fmla="*/ 0 w 4422140"/>
                <a:gd name="connsiteY2" fmla="*/ 588834 h 588834"/>
                <a:gd name="connsiteX3" fmla="*/ 0 w 4422140"/>
                <a:gd name="connsiteY3" fmla="*/ 0 h 588834"/>
                <a:gd name="connsiteX4" fmla="*/ 4422140 w 4422140"/>
                <a:gd name="connsiteY4" fmla="*/ 91440 h 588834"/>
                <a:gd name="connsiteX0" fmla="*/ 4330700 w 4330700"/>
                <a:gd name="connsiteY0" fmla="*/ 0 h 588834"/>
                <a:gd name="connsiteX1" fmla="*/ 4330700 w 4330700"/>
                <a:gd name="connsiteY1" fmla="*/ 588834 h 588834"/>
                <a:gd name="connsiteX2" fmla="*/ 0 w 4330700"/>
                <a:gd name="connsiteY2" fmla="*/ 588834 h 588834"/>
                <a:gd name="connsiteX3" fmla="*/ 0 w 4330700"/>
                <a:gd name="connsiteY3" fmla="*/ 0 h 588834"/>
                <a:gd name="connsiteX0" fmla="*/ 4330700 w 4330700"/>
                <a:gd name="connsiteY0" fmla="*/ 588834 h 588834"/>
                <a:gd name="connsiteX1" fmla="*/ 0 w 4330700"/>
                <a:gd name="connsiteY1" fmla="*/ 588834 h 588834"/>
                <a:gd name="connsiteX2" fmla="*/ 0 w 4330700"/>
                <a:gd name="connsiteY2" fmla="*/ 0 h 588834"/>
                <a:gd name="connsiteX0" fmla="*/ 550806 w 550806"/>
                <a:gd name="connsiteY0" fmla="*/ 588834 h 588834"/>
                <a:gd name="connsiteX1" fmla="*/ 0 w 550806"/>
                <a:gd name="connsiteY1" fmla="*/ 588834 h 588834"/>
                <a:gd name="connsiteX2" fmla="*/ 0 w 550806"/>
                <a:gd name="connsiteY2" fmla="*/ 0 h 588834"/>
              </a:gdLst>
              <a:ahLst/>
              <a:cxnLst>
                <a:cxn ang="0">
                  <a:pos x="connsiteX0" y="connsiteY0"/>
                </a:cxn>
                <a:cxn ang="0">
                  <a:pos x="connsiteX1" y="connsiteY1"/>
                </a:cxn>
                <a:cxn ang="0">
                  <a:pos x="connsiteX2" y="connsiteY2"/>
                </a:cxn>
              </a:cxnLst>
              <a:rect l="l" t="t" r="r" b="b"/>
              <a:pathLst>
                <a:path w="550806" h="588834">
                  <a:moveTo>
                    <a:pt x="550806" y="588834"/>
                  </a:moveTo>
                  <a:lnTo>
                    <a:pt x="0" y="588834"/>
                  </a:lnTo>
                  <a:lnTo>
                    <a:pt x="0" y="0"/>
                  </a:lnTo>
                </a:path>
              </a:pathLst>
            </a:cu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dirty="0"/>
            </a:p>
          </p:txBody>
        </p:sp>
      </p:grpSp>
    </p:spTree>
    <p:extLst>
      <p:ext uri="{BB962C8B-B14F-4D97-AF65-F5344CB8AC3E}">
        <p14:creationId xmlns:p14="http://schemas.microsoft.com/office/powerpoint/2010/main" val="728368318"/>
      </p:ext>
    </p:extLst>
  </p:cSld>
  <p:clrMap bg1="lt1" tx1="dk1" bg2="lt2" tx2="dk2" accent1="accent1" accent2="accent2" accent3="accent3" accent4="accent4" accent5="accent5" accent6="accent6" hlink="hlink" folHlink="folHlink"/>
  <p:sldLayoutIdLst>
    <p:sldLayoutId id="2147483692" r:id="rId1"/>
  </p:sldLayoutIdLst>
  <p:txStyles>
    <p:titleStyle>
      <a:lvl1pPr algn="l" defTabSz="914400" rtl="0" eaLnBrk="1" latinLnBrk="0" hangingPunct="1">
        <a:lnSpc>
          <a:spcPct val="90000"/>
        </a:lnSpc>
        <a:spcBef>
          <a:spcPct val="0"/>
        </a:spcBef>
        <a:buNone/>
        <a:defRPr sz="3200" kern="1200" spc="-100" baseline="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DC4C7-503F-47C3-B84D-FF2BF8B5C41C}" type="datetimeFigureOut">
              <a:rPr lang="en-US" smtClean="0"/>
              <a:t>11/5/21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0FA5-E675-4B61-AA5E-A7624398A9C1}" type="slidenum">
              <a:rPr lang="en-US" smtClean="0"/>
              <a:t>‹#›</a:t>
            </a:fld>
            <a:endParaRPr lang="en-US"/>
          </a:p>
        </p:txBody>
      </p:sp>
    </p:spTree>
    <p:extLst>
      <p:ext uri="{BB962C8B-B14F-4D97-AF65-F5344CB8AC3E}">
        <p14:creationId xmlns:p14="http://schemas.microsoft.com/office/powerpoint/2010/main" val="3616652139"/>
      </p:ext>
    </p:extLst>
  </p:cSld>
  <p:clrMap bg1="lt1" tx1="dk1" bg2="lt2" tx2="dk2" accent1="accent1" accent2="accent2" accent3="accent3" accent4="accent4" accent5="accent5" accent6="accent6" hlink="hlink" folHlink="folHlink"/>
  <p:sldLayoutIdLst>
    <p:sldLayoutId id="2147483655"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8" y="0"/>
            <a:ext cx="12192000" cy="6858000"/>
          </a:xfrm>
          <a:prstGeom prst="rect">
            <a:avLst/>
          </a:prstGeom>
        </p:spPr>
      </p:pic>
      <p:sp>
        <p:nvSpPr>
          <p:cNvPr id="7" name="Rectangle 6"/>
          <p:cNvSpPr/>
          <p:nvPr/>
        </p:nvSpPr>
        <p:spPr>
          <a:xfrm>
            <a:off x="1440709" y="1544042"/>
            <a:ext cx="6029475" cy="1200329"/>
          </a:xfrm>
          <a:prstGeom prst="rect">
            <a:avLst/>
          </a:prstGeom>
        </p:spPr>
        <p:txBody>
          <a:bodyPr wrap="square">
            <a:spAutoFit/>
          </a:bodyPr>
          <a:lstStyle/>
          <a:p>
            <a:r>
              <a:rPr lang="en-US" sz="3600"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Terbatasnya</a:t>
            </a:r>
            <a:r>
              <a:rPr lang="en-US" sz="3600"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sz="3600"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Pertumbuhan</a:t>
            </a:r>
            <a:r>
              <a:rPr lang="en-US" sz="3600"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sz="3600"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sz="3600"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sz="3600"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Pertanian</a:t>
            </a:r>
            <a:endParaRPr lang="en-US" sz="3600" dirty="0">
              <a:solidFill>
                <a:srgbClr val="194B80"/>
              </a:solidFill>
              <a:latin typeface="Arial" panose="020B0604020202020204" pitchFamily="34" charset="0"/>
              <a:ea typeface="Open Sans" panose="020B0606030504020204" pitchFamily="34" charset="0"/>
              <a:cs typeface="Arial" panose="020B0604020202020204" pitchFamily="34" charset="0"/>
            </a:endParaRPr>
          </a:p>
        </p:txBody>
      </p:sp>
      <p:sp>
        <p:nvSpPr>
          <p:cNvPr id="10" name="Rectangle 9"/>
          <p:cNvSpPr/>
          <p:nvPr/>
        </p:nvSpPr>
        <p:spPr>
          <a:xfrm>
            <a:off x="1440709" y="4376772"/>
            <a:ext cx="4367424" cy="784830"/>
          </a:xfrm>
          <a:prstGeom prst="rect">
            <a:avLst/>
          </a:prstGeom>
        </p:spPr>
        <p:txBody>
          <a:bodyPr wrap="square">
            <a:spAutoFit/>
          </a:bodyPr>
          <a:lstStyle/>
          <a:p>
            <a:pPr>
              <a:spcAft>
                <a:spcPts val="600"/>
              </a:spcAft>
            </a:pPr>
            <a:r>
              <a:rPr lang="en-US" sz="2000" b="1" dirty="0" smtClean="0">
                <a:solidFill>
                  <a:srgbClr val="1D4980"/>
                </a:solidFill>
                <a:latin typeface="Arial" panose="020B0604020202020204" pitchFamily="34" charset="0"/>
                <a:ea typeface="Open Sans" panose="020B0606030504020204" pitchFamily="34" charset="0"/>
                <a:cs typeface="Arial" panose="020B0604020202020204" pitchFamily="34" charset="0"/>
              </a:rPr>
              <a:t>Dr. Esther Sri Astuti S.A.</a:t>
            </a:r>
          </a:p>
          <a:p>
            <a:pPr>
              <a:spcAft>
                <a:spcPts val="600"/>
              </a:spcAft>
            </a:pPr>
            <a:r>
              <a:rPr lang="en-US" sz="2000" b="1" dirty="0" smtClean="0">
                <a:solidFill>
                  <a:srgbClr val="1D4980"/>
                </a:solidFill>
                <a:latin typeface="Arial" panose="020B0604020202020204" pitchFamily="34" charset="0"/>
                <a:ea typeface="Open Sans" panose="020B0606030504020204" pitchFamily="34" charset="0"/>
                <a:cs typeface="Arial" panose="020B0604020202020204" pitchFamily="34" charset="0"/>
              </a:rPr>
              <a:t>Program Director of INDEF</a:t>
            </a:r>
            <a:endParaRPr lang="en-US" sz="2000" b="1" dirty="0">
              <a:solidFill>
                <a:srgbClr val="1D4980"/>
              </a:solidFill>
              <a:latin typeface="Arial" panose="020B0604020202020204" pitchFamily="34" charset="0"/>
              <a:ea typeface="Open Sans" panose="020B0606030504020204" pitchFamily="34" charset="0"/>
              <a:cs typeface="Arial" panose="020B0604020202020204" pitchFamily="34" charset="0"/>
            </a:endParaRPr>
          </a:p>
        </p:txBody>
      </p:sp>
      <p:cxnSp>
        <p:nvCxnSpPr>
          <p:cNvPr id="12" name="Straight Connector 11"/>
          <p:cNvCxnSpPr/>
          <p:nvPr/>
        </p:nvCxnSpPr>
        <p:spPr>
          <a:xfrm>
            <a:off x="1564696" y="4027070"/>
            <a:ext cx="2550458" cy="0"/>
          </a:xfrm>
          <a:prstGeom prst="line">
            <a:avLst/>
          </a:prstGeom>
          <a:ln w="38100">
            <a:solidFill>
              <a:srgbClr val="194B8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381129" y="6024283"/>
            <a:ext cx="1646605" cy="646331"/>
          </a:xfrm>
          <a:prstGeom prst="rect">
            <a:avLst/>
          </a:prstGeom>
          <a:noFill/>
        </p:spPr>
        <p:txBody>
          <a:bodyPr wrap="none" rtlCol="0">
            <a:spAutoFit/>
          </a:bodyPr>
          <a:lstStyle/>
          <a:p>
            <a:r>
              <a:rPr lang="en-US" sz="3600" b="1" i="1" dirty="0">
                <a:solidFill>
                  <a:schemeClr val="bg1"/>
                </a:solidFill>
                <a:latin typeface="Times New Roman" panose="02020603050405020304" pitchFamily="18" charset="0"/>
                <a:cs typeface="Times New Roman" panose="02020603050405020304" pitchFamily="18" charset="0"/>
              </a:rPr>
              <a:t>INDEF</a:t>
            </a:r>
          </a:p>
        </p:txBody>
      </p:sp>
    </p:spTree>
    <p:extLst>
      <p:ext uri="{BB962C8B-B14F-4D97-AF65-F5344CB8AC3E}">
        <p14:creationId xmlns:p14="http://schemas.microsoft.com/office/powerpoint/2010/main" val="116404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626534" y="5791200"/>
            <a:ext cx="11565466" cy="369332"/>
          </a:xfrm>
          <a:prstGeom prst="rect">
            <a:avLst/>
          </a:prstGeom>
        </p:spPr>
        <p:txBody>
          <a:bodyPr wrap="square">
            <a:spAutoFit/>
          </a:bodyPr>
          <a:lstStyle/>
          <a:p>
            <a:r>
              <a:rPr lang="en-US" dirty="0" err="1" smtClean="0"/>
              <a:t>Sumber</a:t>
            </a:r>
            <a:r>
              <a:rPr lang="en-US" dirty="0" smtClean="0"/>
              <a:t>: Bank Indonesia, 2021</a:t>
            </a:r>
            <a:endParaRPr lang="en-US" dirty="0"/>
          </a:p>
        </p:txBody>
      </p:sp>
      <p:sp>
        <p:nvSpPr>
          <p:cNvPr id="11"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17365"/>
            <a:ext cx="11650134" cy="1325563"/>
          </a:xfrm>
        </p:spPr>
        <p:txBody>
          <a:bodyPr>
            <a:normAutofit fontScale="90000"/>
          </a:bodyPr>
          <a:lstStyle/>
          <a:p>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Permasalahan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Fundamental </a:t>
            </a:r>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r>
            <a:b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b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Modal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Terbatas</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dan</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Alokasi</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Kredit</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a:solidFill>
                  <a:srgbClr val="FF0000"/>
                </a:solidFill>
                <a:latin typeface="Arial" panose="020B0604020202020204" pitchFamily="34" charset="0"/>
                <a:ea typeface="Open Sans" panose="020B0606030504020204" pitchFamily="34" charset="0"/>
                <a:cs typeface="Arial" panose="020B0604020202020204" pitchFamily="34" charset="0"/>
              </a:rPr>
              <a:t>K</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ecil</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2108172"/>
              </p:ext>
            </p:extLst>
          </p:nvPr>
        </p:nvGraphicFramePr>
        <p:xfrm>
          <a:off x="355603" y="1591736"/>
          <a:ext cx="10998197" cy="3797149"/>
        </p:xfrm>
        <a:graphic>
          <a:graphicData uri="http://schemas.openxmlformats.org/drawingml/2006/table">
            <a:tbl>
              <a:tblPr/>
              <a:tblGrid>
                <a:gridCol w="4433959"/>
                <a:gridCol w="805048"/>
                <a:gridCol w="805048"/>
                <a:gridCol w="805048"/>
                <a:gridCol w="805048"/>
                <a:gridCol w="805048"/>
                <a:gridCol w="928902"/>
                <a:gridCol w="805048"/>
                <a:gridCol w="805048"/>
              </a:tblGrid>
              <a:tr h="272076">
                <a:tc>
                  <a:txBody>
                    <a:bodyPr/>
                    <a:lstStyle/>
                    <a:p>
                      <a:pPr algn="ctr" fontAlgn="ctr"/>
                      <a:r>
                        <a:rPr lang="sk-SK" sz="1400" b="1" i="0" u="none" strike="noStrike">
                          <a:solidFill>
                            <a:srgbClr val="000000"/>
                          </a:solidFill>
                          <a:effectLst/>
                          <a:latin typeface="Frutiger 45 Light"/>
                        </a:rPr>
                        <a:t>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2014</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2015</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2016</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2017</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2018</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2019</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is-IS" sz="1400" b="1" i="0" u="none" strike="noStrike">
                          <a:solidFill>
                            <a:srgbClr val="000000"/>
                          </a:solidFill>
                          <a:effectLst/>
                          <a:latin typeface="Frutiger 45 Light"/>
                        </a:rPr>
                        <a:t>2020</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1400" b="1" i="0" u="none" strike="noStrike">
                          <a:solidFill>
                            <a:srgbClr val="000000"/>
                          </a:solidFill>
                          <a:effectLst/>
                          <a:latin typeface="Frutiger 45 Light"/>
                        </a:rPr>
                        <a:t>Share 2020</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r>
              <a:tr h="295068">
                <a:tc>
                  <a:txBody>
                    <a:bodyPr/>
                    <a:lstStyle/>
                    <a:p>
                      <a:pPr algn="l" fontAlgn="b"/>
                      <a:r>
                        <a:rPr lang="nl-NL" sz="1400" b="0" i="0" u="none" strike="noStrike">
                          <a:solidFill>
                            <a:srgbClr val="000000"/>
                          </a:solidFill>
                          <a:effectLst/>
                          <a:latin typeface="Frutiger 45 Light"/>
                        </a:rPr>
                        <a:t>Sektor Perdagangan Besar dan Eceran</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716,733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792,503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841,384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400" b="0" i="0" u="none" strike="noStrike">
                          <a:solidFill>
                            <a:srgbClr val="000000"/>
                          </a:solidFill>
                          <a:effectLst/>
                          <a:latin typeface="Frutiger 45 Light"/>
                        </a:rPr>
                        <a:t> 885,454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975,995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solidFill>
                            <a:srgbClr val="000000"/>
                          </a:solidFill>
                          <a:effectLst/>
                          <a:latin typeface="Frutiger 45 Light"/>
                        </a:rPr>
                        <a:t> 1,006,069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942,188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a:rPr>
                        <a:t>25.99</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68">
                <a:tc>
                  <a:txBody>
                    <a:bodyPr/>
                    <a:lstStyle/>
                    <a:p>
                      <a:pPr algn="l" fontAlgn="b"/>
                      <a:r>
                        <a:rPr lang="nb-NO" sz="1400" b="0" i="0" u="none" strike="noStrike">
                          <a:solidFill>
                            <a:srgbClr val="000000"/>
                          </a:solidFill>
                          <a:effectLst/>
                          <a:latin typeface="Frutiger 45 Light"/>
                        </a:rPr>
                        <a:t>Sektor Industri Pengolahan</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660,536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760,048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781,765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824,109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899,088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931,727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893,642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800" b="0" i="0" u="none" strike="noStrike">
                          <a:solidFill>
                            <a:srgbClr val="000000"/>
                          </a:solidFill>
                          <a:effectLst/>
                          <a:latin typeface="Calibri"/>
                        </a:rPr>
                        <a:t>24.65</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68">
                <a:tc>
                  <a:txBody>
                    <a:bodyPr/>
                    <a:lstStyle/>
                    <a:p>
                      <a:pPr algn="l" fontAlgn="b"/>
                      <a:r>
                        <a:rPr lang="hr-HR" sz="1400" b="0" i="0" u="none" strike="noStrike">
                          <a:solidFill>
                            <a:srgbClr val="000000"/>
                          </a:solidFill>
                          <a:effectLst/>
                          <a:latin typeface="Frutiger 45 Light"/>
                        </a:rPr>
                        <a:t>Sektor Pertanian, Perburuan, dan Kehutanan</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400" b="0" i="0" u="none" strike="noStrike">
                          <a:solidFill>
                            <a:srgbClr val="000000"/>
                          </a:solidFill>
                          <a:effectLst/>
                          <a:latin typeface="Frutiger 45 Light"/>
                        </a:rPr>
                        <a:t> 212,386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254,954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283,827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317,379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354,878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369,903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400" b="0" i="0" u="none" strike="noStrike">
                          <a:solidFill>
                            <a:srgbClr val="000000"/>
                          </a:solidFill>
                          <a:effectLst/>
                          <a:latin typeface="Frutiger 45 Light"/>
                        </a:rPr>
                        <a:t> 385,586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a:rPr>
                        <a:t>10.64</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68">
                <a:tc>
                  <a:txBody>
                    <a:bodyPr/>
                    <a:lstStyle/>
                    <a:p>
                      <a:pPr algn="l" fontAlgn="b"/>
                      <a:r>
                        <a:rPr lang="tr-TR" sz="1400" b="0" i="0" u="none" strike="noStrike">
                          <a:solidFill>
                            <a:srgbClr val="000000"/>
                          </a:solidFill>
                          <a:effectLst/>
                          <a:latin typeface="Frutiger 45 Light"/>
                        </a:rPr>
                        <a:t>Sektor Transportasi, Pergudangan dan Komunikasi</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171,805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400" b="0" i="0" u="none" strike="noStrike">
                          <a:solidFill>
                            <a:srgbClr val="000000"/>
                          </a:solidFill>
                          <a:effectLst/>
                          <a:latin typeface="Frutiger 45 Light"/>
                        </a:rPr>
                        <a:t> 177,546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171,795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182,628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217,323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246,935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266,189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a:rPr>
                        <a:t>7.34</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68">
                <a:tc>
                  <a:txBody>
                    <a:bodyPr/>
                    <a:lstStyle/>
                    <a:p>
                      <a:pPr algn="l" fontAlgn="b"/>
                      <a:r>
                        <a:rPr lang="hr-HR" sz="1400" b="0" i="0" u="none" strike="noStrike">
                          <a:solidFill>
                            <a:srgbClr val="000000"/>
                          </a:solidFill>
                          <a:effectLst/>
                          <a:latin typeface="Frutiger 45 Light"/>
                        </a:rPr>
                        <a:t>Sektor Perantara Keuangan</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dirty="0">
                          <a:solidFill>
                            <a:srgbClr val="000000"/>
                          </a:solidFill>
                          <a:effectLst/>
                          <a:latin typeface="Frutiger 45 Light"/>
                        </a:rPr>
                        <a:t> 166,182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164,681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193,946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214,185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244,486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249,782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216,297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a:rPr>
                        <a:t>5.97</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4809">
                <a:tc>
                  <a:txBody>
                    <a:bodyPr/>
                    <a:lstStyle/>
                    <a:p>
                      <a:pPr algn="l" fontAlgn="b"/>
                      <a:r>
                        <a:rPr lang="nl-NL" sz="1400" b="0" i="0" u="none" strike="noStrike">
                          <a:solidFill>
                            <a:srgbClr val="000000"/>
                          </a:solidFill>
                          <a:effectLst/>
                          <a:latin typeface="Frutiger 45 Light"/>
                        </a:rPr>
                        <a:t>Sektor Real Estate, Usaha Persewaan dan Jasa Perusahaan </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165,466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184,755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209,999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221,923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248,218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269,360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259,978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a:rPr>
                        <a:t>7.17</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68">
                <a:tc>
                  <a:txBody>
                    <a:bodyPr/>
                    <a:lstStyle/>
                    <a:p>
                      <a:pPr algn="l" fontAlgn="b"/>
                      <a:r>
                        <a:rPr lang="fi-FI" sz="1400" b="0" i="0" u="none" strike="noStrike">
                          <a:solidFill>
                            <a:srgbClr val="000000"/>
                          </a:solidFill>
                          <a:effectLst/>
                          <a:latin typeface="Frutiger 45 Light"/>
                        </a:rPr>
                        <a:t>Sektor Konstruksi</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147,266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172,934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214,757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258,931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316,097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362,271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376,473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800" b="0" i="0" u="none" strike="noStrike">
                          <a:solidFill>
                            <a:srgbClr val="000000"/>
                          </a:solidFill>
                          <a:effectLst/>
                          <a:latin typeface="Calibri"/>
                        </a:rPr>
                        <a:t>10.38</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5068">
                <a:tc>
                  <a:txBody>
                    <a:bodyPr/>
                    <a:lstStyle/>
                    <a:p>
                      <a:pPr algn="l" fontAlgn="b"/>
                      <a:r>
                        <a:rPr lang="nl-NL" sz="1400" b="0" i="0" u="none" strike="noStrike">
                          <a:solidFill>
                            <a:srgbClr val="000000"/>
                          </a:solidFill>
                          <a:effectLst/>
                          <a:latin typeface="Frutiger 45 Light"/>
                        </a:rPr>
                        <a:t>Sektor Listrik, Gas dan Air</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81,130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99,447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400" b="0" i="0" u="none" strike="noStrike">
                          <a:solidFill>
                            <a:srgbClr val="000000"/>
                          </a:solidFill>
                          <a:effectLst/>
                          <a:latin typeface="Frutiger 45 Light"/>
                        </a:rPr>
                        <a:t> 135,461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t-IT" sz="1400" b="0" i="0" u="none" strike="noStrike">
                          <a:solidFill>
                            <a:srgbClr val="000000"/>
                          </a:solidFill>
                          <a:effectLst/>
                          <a:latin typeface="Frutiger 45 Light"/>
                        </a:rPr>
                        <a:t> 146,133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400" b="0" i="0" u="none" strike="noStrike">
                          <a:solidFill>
                            <a:srgbClr val="000000"/>
                          </a:solidFill>
                          <a:effectLst/>
                          <a:latin typeface="Frutiger 45 Light"/>
                        </a:rPr>
                        <a:t> 170,190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198,255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168,881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800" b="0" i="0" u="none" strike="noStrike">
                          <a:solidFill>
                            <a:srgbClr val="000000"/>
                          </a:solidFill>
                          <a:effectLst/>
                          <a:latin typeface="Calibri"/>
                        </a:rPr>
                        <a:t>4.66</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4809">
                <a:tc>
                  <a:txBody>
                    <a:bodyPr/>
                    <a:lstStyle/>
                    <a:p>
                      <a:pPr algn="l" fontAlgn="b"/>
                      <a:r>
                        <a:rPr lang="nl-NL" sz="1400" b="0" i="0" u="none" strike="noStrike">
                          <a:solidFill>
                            <a:srgbClr val="000000"/>
                          </a:solidFill>
                          <a:effectLst/>
                          <a:latin typeface="Frutiger 45 Light"/>
                        </a:rPr>
                        <a:t>Sektor Penyediaan Akomodasi dan Penyediaan Makan Minum</a:t>
                      </a:r>
                    </a:p>
                  </a:txBody>
                  <a:tcPr marL="710514"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73,583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400" b="0" i="0" u="none" strike="noStrike">
                          <a:solidFill>
                            <a:srgbClr val="000000"/>
                          </a:solidFill>
                          <a:effectLst/>
                          <a:latin typeface="Frutiger 45 Light"/>
                        </a:rPr>
                        <a:t> 85,861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uk-UA" sz="1400" b="0" i="0" u="none" strike="noStrike">
                          <a:solidFill>
                            <a:srgbClr val="000000"/>
                          </a:solidFill>
                          <a:effectLst/>
                          <a:latin typeface="Frutiger 45 Light"/>
                        </a:rPr>
                        <a:t> 93,390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97,886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fi-FI" sz="1400" b="0" i="0" u="none" strike="noStrike">
                          <a:solidFill>
                            <a:srgbClr val="000000"/>
                          </a:solidFill>
                          <a:effectLst/>
                          <a:latin typeface="Frutiger 45 Light"/>
                        </a:rPr>
                        <a:t> 99,751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is-IS" sz="1400" b="0" i="0" u="none" strike="noStrike">
                          <a:solidFill>
                            <a:srgbClr val="000000"/>
                          </a:solidFill>
                          <a:effectLst/>
                          <a:latin typeface="Frutiger 45 Light"/>
                        </a:rPr>
                        <a:t> 109,842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400" b="0" i="0" u="none" strike="noStrike">
                          <a:solidFill>
                            <a:srgbClr val="000000"/>
                          </a:solidFill>
                          <a:effectLst/>
                          <a:latin typeface="Frutiger 45 Light"/>
                        </a:rPr>
                        <a:t> 116,183 </a:t>
                      </a:r>
                    </a:p>
                  </a:txBody>
                  <a:tcPr marL="11842" marR="11842" marT="118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800" b="0" i="0" u="none" strike="noStrike" dirty="0">
                          <a:solidFill>
                            <a:srgbClr val="000000"/>
                          </a:solidFill>
                          <a:effectLst/>
                          <a:latin typeface="Calibri"/>
                        </a:rPr>
                        <a:t>3.20</a:t>
                      </a:r>
                    </a:p>
                  </a:txBody>
                  <a:tcPr marL="11842" marR="11842" marT="118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Rectangle 9"/>
          <p:cNvSpPr/>
          <p:nvPr/>
        </p:nvSpPr>
        <p:spPr>
          <a:xfrm>
            <a:off x="304800" y="5469466"/>
            <a:ext cx="11565466" cy="369332"/>
          </a:xfrm>
          <a:prstGeom prst="rect">
            <a:avLst/>
          </a:prstGeom>
        </p:spPr>
        <p:txBody>
          <a:bodyPr wrap="square">
            <a:spAutoFit/>
          </a:bodyPr>
          <a:lstStyle/>
          <a:p>
            <a:r>
              <a:rPr lang="en-US" dirty="0" err="1" smtClean="0"/>
              <a:t>Dalam</a:t>
            </a:r>
            <a:r>
              <a:rPr lang="en-US" dirty="0" smtClean="0"/>
              <a:t> </a:t>
            </a:r>
            <a:r>
              <a:rPr lang="en-US" dirty="0" err="1" smtClean="0"/>
              <a:t>Miliar</a:t>
            </a:r>
            <a:r>
              <a:rPr lang="en-US" dirty="0" smtClean="0"/>
              <a:t>  Rupiah</a:t>
            </a:r>
            <a:endParaRPr lang="en-US" dirty="0"/>
          </a:p>
        </p:txBody>
      </p:sp>
    </p:spTree>
    <p:extLst>
      <p:ext uri="{BB962C8B-B14F-4D97-AF65-F5344CB8AC3E}">
        <p14:creationId xmlns:p14="http://schemas.microsoft.com/office/powerpoint/2010/main" val="1470965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4B80"/>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title"/>
          </p:nvPr>
        </p:nvSpPr>
        <p:spPr>
          <a:xfrm>
            <a:off x="1824317" y="991301"/>
            <a:ext cx="4675094" cy="1325563"/>
          </a:xfrm>
        </p:spPr>
        <p:txBody>
          <a:bodyPr>
            <a:normAutofit/>
          </a:bodyPr>
          <a:lstStyle/>
          <a:p>
            <a:r>
              <a:rPr lang="en-US" sz="6600" b="1" dirty="0">
                <a:solidFill>
                  <a:schemeClr val="bg1"/>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Thank you</a:t>
            </a:r>
          </a:p>
        </p:txBody>
      </p:sp>
      <p:sp>
        <p:nvSpPr>
          <p:cNvPr id="5" name="Google Shape;597;p51">
            <a:extLst>
              <a:ext uri="{FF2B5EF4-FFF2-40B4-BE49-F238E27FC236}">
                <a16:creationId xmlns:a16="http://schemas.microsoft.com/office/drawing/2014/main" xmlns="" id="{CA0051E6-76FA-D243-A46F-1222017278FD}"/>
              </a:ext>
            </a:extLst>
          </p:cNvPr>
          <p:cNvSpPr txBox="1">
            <a:spLocks/>
          </p:cNvSpPr>
          <p:nvPr/>
        </p:nvSpPr>
        <p:spPr>
          <a:xfrm>
            <a:off x="1967752" y="3824980"/>
            <a:ext cx="3007659" cy="1688315"/>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457200">
              <a:lnSpc>
                <a:spcPct val="100000"/>
              </a:lnSpc>
              <a:spcBef>
                <a:spcPts val="0"/>
              </a:spcBef>
              <a:spcAft>
                <a:spcPts val="2400"/>
              </a:spcAft>
              <a:buClr>
                <a:schemeClr val="dk1"/>
              </a:buClr>
              <a:buSzPts val="1100"/>
              <a:buNone/>
            </a:pPr>
            <a:r>
              <a:rPr lang="en-US" sz="1800" dirty="0">
                <a:solidFill>
                  <a:schemeClr val="bg1"/>
                </a:solidFill>
                <a:latin typeface="Arial" panose="020B0604020202020204" pitchFamily="34" charset="0"/>
                <a:ea typeface="Open Sans" panose="020B0606030504020204" pitchFamily="34" charset="0"/>
                <a:cs typeface="Arial" panose="020B0604020202020204" pitchFamily="34" charset="0"/>
              </a:rPr>
              <a:t>Indef@indef.or.id</a:t>
            </a:r>
          </a:p>
          <a:p>
            <a:pPr marL="0" indent="457200">
              <a:lnSpc>
                <a:spcPct val="100000"/>
              </a:lnSpc>
              <a:spcBef>
                <a:spcPts val="0"/>
              </a:spcBef>
              <a:spcAft>
                <a:spcPts val="2400"/>
              </a:spcAft>
              <a:buFont typeface="Arial"/>
              <a:buNone/>
            </a:pPr>
            <a:r>
              <a:rPr lang="en-US" sz="1800" dirty="0">
                <a:solidFill>
                  <a:schemeClr val="bg1"/>
                </a:solidFill>
                <a:latin typeface="Arial" panose="020B0604020202020204" pitchFamily="34" charset="0"/>
                <a:ea typeface="Open Sans" panose="020B0606030504020204" pitchFamily="34" charset="0"/>
                <a:cs typeface="Arial" panose="020B0604020202020204" pitchFamily="34" charset="0"/>
              </a:rPr>
              <a:t>http://indef.or.id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9192" y="4509117"/>
            <a:ext cx="320040" cy="3200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059192" y="3910726"/>
            <a:ext cx="320040" cy="320040"/>
          </a:xfrm>
          <a:prstGeom prst="rect">
            <a:avLst/>
          </a:prstGeom>
        </p:spPr>
      </p:pic>
      <p:cxnSp>
        <p:nvCxnSpPr>
          <p:cNvPr id="8" name="Straight Connector 7"/>
          <p:cNvCxnSpPr/>
          <p:nvPr/>
        </p:nvCxnSpPr>
        <p:spPr>
          <a:xfrm>
            <a:off x="2059192" y="2320834"/>
            <a:ext cx="26087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67752" y="3045839"/>
            <a:ext cx="6140824" cy="369332"/>
          </a:xfrm>
          <a:prstGeom prst="rect">
            <a:avLst/>
          </a:prstGeom>
        </p:spPr>
        <p:txBody>
          <a:bodyPr wrap="square">
            <a:spAutoFit/>
          </a:bodyPr>
          <a:lstStyle/>
          <a:p>
            <a:pPr>
              <a:spcAft>
                <a:spcPts val="600"/>
              </a:spcAft>
            </a:pPr>
            <a:r>
              <a:rPr lang="en-US" b="1" dirty="0" err="1">
                <a:solidFill>
                  <a:schemeClr val="bg1"/>
                </a:solidFill>
                <a:latin typeface="Arial" panose="020B0604020202020204" pitchFamily="34" charset="0"/>
                <a:ea typeface="Open Sans" panose="020B0606030504020204" pitchFamily="34" charset="0"/>
                <a:cs typeface="Arial" panose="020B0604020202020204" pitchFamily="34" charset="0"/>
              </a:rPr>
              <a:t>INDEF</a:t>
            </a:r>
            <a:endParaRPr lang="en-US" sz="1600" i="1"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Tree>
    <p:extLst>
      <p:ext uri="{BB962C8B-B14F-4D97-AF65-F5344CB8AC3E}">
        <p14:creationId xmlns:p14="http://schemas.microsoft.com/office/powerpoint/2010/main" val="1558008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51800" y="6331551"/>
            <a:ext cx="915635" cy="369332"/>
          </a:xfrm>
          <a:prstGeom prst="rect">
            <a:avLst/>
          </a:prstGeom>
          <a:noFill/>
        </p:spPr>
        <p:txBody>
          <a:bodyPr wrap="none" rtlCol="0">
            <a:spAutoFit/>
          </a:bodyPr>
          <a:lstStyle/>
          <a:p>
            <a:r>
              <a:rPr lang="en-US" b="1" i="1" dirty="0">
                <a:solidFill>
                  <a:srgbClr val="194B80"/>
                </a:solidFill>
                <a:latin typeface="Times New Roman" panose="02020603050405020304" pitchFamily="18" charset="0"/>
                <a:cs typeface="Times New Roman" panose="02020603050405020304" pitchFamily="18" charset="0"/>
              </a:rPr>
              <a:t>INDEF</a:t>
            </a:r>
          </a:p>
        </p:txBody>
      </p:sp>
      <p:cxnSp>
        <p:nvCxnSpPr>
          <p:cNvPr id="15" name="Straight Connector 14"/>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667435" y="6316162"/>
            <a:ext cx="9778311" cy="400110"/>
          </a:xfrm>
          <a:prstGeom prst="rect">
            <a:avLst/>
          </a:prstGeom>
          <a:noFill/>
        </p:spPr>
        <p:txBody>
          <a:bodyPr wrap="square" rtlCol="0">
            <a:spAutoFit/>
          </a:bodyPr>
          <a:lstStyle/>
          <a:p>
            <a:pPr algn="just"/>
            <a:r>
              <a:rPr lang="en-US" sz="1000" dirty="0">
                <a:solidFill>
                  <a:srgbClr val="194B80"/>
                </a:solidFill>
                <a:latin typeface="Arial" panose="020B0604020202020204" pitchFamily="34" charset="0"/>
                <a:ea typeface="Open Sans" panose="020B0606030504020204" pitchFamily="34" charset="0"/>
                <a:cs typeface="Arial" panose="020B0604020202020204" pitchFamily="34" charset="0"/>
              </a:rPr>
              <a:t>@2020 INDEF, </a:t>
            </a:r>
            <a:r>
              <a:rPr lang="en-GB" sz="1000" dirty="0">
                <a:solidFill>
                  <a:srgbClr val="194B80"/>
                </a:solidFill>
                <a:latin typeface="Arial" panose="020B0604020202020204" pitchFamily="34" charset="0"/>
                <a:ea typeface="Open Sans" panose="020B0606030504020204" pitchFamily="34" charset="0"/>
                <a:cs typeface="Arial" panose="020B0604020202020204" pitchFamily="34" charset="0"/>
              </a:rPr>
              <a:t>Institute for Development of Economics and Finance. This presentation is the property of INDEF and is strictly confidential. It contains information intended only for the person to whom it is transmitted. </a:t>
            </a:r>
            <a:r>
              <a:rPr lang="en-GB" sz="1000" b="1" dirty="0">
                <a:solidFill>
                  <a:srgbClr val="194B80"/>
                </a:solidFill>
                <a:latin typeface="Arial" panose="020B0604020202020204" pitchFamily="34" charset="0"/>
                <a:ea typeface="Open Sans" panose="020B0606030504020204" pitchFamily="34" charset="0"/>
                <a:cs typeface="Arial" panose="020B0604020202020204" pitchFamily="34" charset="0"/>
              </a:rPr>
              <a:t>Document Classifications: INDEF Confidential</a:t>
            </a:r>
            <a:endParaRPr lang="en-US" sz="1000" b="1" dirty="0">
              <a:solidFill>
                <a:srgbClr val="194B80"/>
              </a:solidFill>
              <a:latin typeface="Arial" panose="020B0604020202020204" pitchFamily="34" charset="0"/>
              <a:ea typeface="Open Sans" panose="020B0606030504020204" pitchFamily="34" charset="0"/>
              <a:cs typeface="Arial" panose="020B0604020202020204" pitchFamily="34" charset="0"/>
            </a:endParaRPr>
          </a:p>
        </p:txBody>
      </p:sp>
      <p:cxnSp>
        <p:nvCxnSpPr>
          <p:cNvPr id="18" name="Straight Connector 17"/>
          <p:cNvCxnSpPr/>
          <p:nvPr/>
        </p:nvCxnSpPr>
        <p:spPr>
          <a:xfrm flipV="1">
            <a:off x="4323875" y="364336"/>
            <a:ext cx="0" cy="5647763"/>
          </a:xfrm>
          <a:prstGeom prst="line">
            <a:avLst/>
          </a:prstGeom>
          <a:ln w="19050">
            <a:solidFill>
              <a:srgbClr val="1A4A82"/>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logo&#10;&#10;Description automatically generated">
            <a:extLst>
              <a:ext uri="{FF2B5EF4-FFF2-40B4-BE49-F238E27FC236}">
                <a16:creationId xmlns:a16="http://schemas.microsoft.com/office/drawing/2014/main" xmlns="" id="{E562E254-3AC6-1B4D-AACC-2E17362A8D5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46254" y="1806351"/>
            <a:ext cx="2999300" cy="2999300"/>
          </a:xfrm>
          <a:prstGeom prst="rect">
            <a:avLst/>
          </a:prstGeom>
        </p:spPr>
      </p:pic>
      <p:sp>
        <p:nvSpPr>
          <p:cNvPr id="20" name="Content Placeholder 2">
            <a:extLst>
              <a:ext uri="{FF2B5EF4-FFF2-40B4-BE49-F238E27FC236}">
                <a16:creationId xmlns:a16="http://schemas.microsoft.com/office/drawing/2014/main" xmlns="" id="{DF9850F9-7B63-2A48-BAC3-0A4CE9199317}"/>
              </a:ext>
            </a:extLst>
          </p:cNvPr>
          <p:cNvSpPr>
            <a:spLocks noGrp="1"/>
          </p:cNvSpPr>
          <p:nvPr>
            <p:ph idx="1"/>
          </p:nvPr>
        </p:nvSpPr>
        <p:spPr>
          <a:xfrm>
            <a:off x="4902197" y="1449905"/>
            <a:ext cx="6311062" cy="4351338"/>
          </a:xfrm>
        </p:spPr>
        <p:txBody>
          <a:bodyPr>
            <a:noAutofit/>
          </a:bodyPr>
          <a:lstStyle/>
          <a:p>
            <a:pPr marL="152400" indent="0" algn="just">
              <a:lnSpc>
                <a:spcPct val="100000"/>
              </a:lnSpc>
              <a:spcAft>
                <a:spcPts val="1200"/>
              </a:spcAft>
              <a:buNone/>
            </a:pPr>
            <a:r>
              <a:rPr lang="en-US" sz="2000" b="1"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rPr>
              <a:t>The Institute for Development of Economics and Finance (INDEF) </a:t>
            </a:r>
            <a:r>
              <a:rPr lang="en-US" sz="2000"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rPr>
              <a:t>is an independent research institution on economy and finance established on August 1995 in Jakarta. </a:t>
            </a:r>
          </a:p>
          <a:p>
            <a:pPr marL="152400" indent="0" algn="just">
              <a:lnSpc>
                <a:spcPct val="100000"/>
              </a:lnSpc>
              <a:spcAft>
                <a:spcPts val="1200"/>
              </a:spcAft>
              <a:buNone/>
            </a:pPr>
            <a:r>
              <a:rPr lang="en-US" sz="2000"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rPr>
              <a:t>INDEF </a:t>
            </a:r>
            <a:r>
              <a:rPr lang="en-GB" sz="2000"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rPr>
              <a:t>does research and policy studies on a wide-range of economic and finance issues, as well as raise participation and public awareness in decision making process. </a:t>
            </a:r>
            <a:endParaRPr lang="en-ID" sz="2000"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endParaRPr>
          </a:p>
          <a:p>
            <a:pPr marL="152400" indent="0" algn="just">
              <a:lnSpc>
                <a:spcPct val="100000"/>
              </a:lnSpc>
              <a:spcAft>
                <a:spcPts val="1200"/>
              </a:spcAft>
              <a:buNone/>
            </a:pPr>
            <a:r>
              <a:rPr lang="en-ID" sz="2000"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rPr>
              <a:t>We also contribute to search the viable solutions for the complex economic and social problems in Indonesia. </a:t>
            </a:r>
            <a:endParaRPr lang="en-US" sz="2000" dirty="0">
              <a:solidFill>
                <a:schemeClr val="bg2">
                  <a:lumMod val="25000"/>
                </a:schemeClr>
              </a:solidFill>
              <a:latin typeface="Arial" panose="020B0604020202020204" pitchFamily="34" charset="0"/>
              <a:ea typeface="Open Sans" panose="020B0606030504020204" pitchFamily="34" charset="0"/>
              <a:cs typeface="Arial" panose="020B0604020202020204" pitchFamily="34" charset="0"/>
            </a:endParaRPr>
          </a:p>
        </p:txBody>
      </p:sp>
      <p:sp>
        <p:nvSpPr>
          <p:cNvPr id="21" name="Title 1"/>
          <p:cNvSpPr txBox="1">
            <a:spLocks/>
          </p:cNvSpPr>
          <p:nvPr/>
        </p:nvSpPr>
        <p:spPr>
          <a:xfrm>
            <a:off x="5067952" y="404677"/>
            <a:ext cx="3554506" cy="589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194B80"/>
                </a:solidFill>
                <a:latin typeface="Arial" panose="020B0604020202020204" pitchFamily="34" charset="0"/>
                <a:ea typeface="Open Sans" panose="020B0606030504020204" pitchFamily="34" charset="0"/>
                <a:cs typeface="Arial" panose="020B0604020202020204" pitchFamily="34" charset="0"/>
              </a:rPr>
              <a:t>ABOUT US</a:t>
            </a:r>
          </a:p>
        </p:txBody>
      </p:sp>
      <p:cxnSp>
        <p:nvCxnSpPr>
          <p:cNvPr id="22" name="Straight Connector 21"/>
          <p:cNvCxnSpPr/>
          <p:nvPr/>
        </p:nvCxnSpPr>
        <p:spPr>
          <a:xfrm>
            <a:off x="5162082" y="1007740"/>
            <a:ext cx="1250576" cy="0"/>
          </a:xfrm>
          <a:prstGeom prst="line">
            <a:avLst/>
          </a:prstGeom>
          <a:ln w="38100">
            <a:solidFill>
              <a:srgbClr val="194B8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323875" y="2152794"/>
            <a:ext cx="0" cy="2070846"/>
          </a:xfrm>
          <a:prstGeom prst="line">
            <a:avLst/>
          </a:prstGeom>
          <a:ln w="57150">
            <a:solidFill>
              <a:srgbClr val="1A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73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169331" y="5744395"/>
            <a:ext cx="10989735" cy="369332"/>
          </a:xfrm>
          <a:prstGeom prst="rect">
            <a:avLst/>
          </a:prstGeom>
        </p:spPr>
        <p:txBody>
          <a:bodyPr wrap="square">
            <a:spAutoFit/>
          </a:bodyPr>
          <a:lstStyle/>
          <a:p>
            <a:r>
              <a:rPr lang="en-US" dirty="0" err="1" smtClean="0"/>
              <a:t>Sumber</a:t>
            </a:r>
            <a:r>
              <a:rPr lang="en-US" dirty="0" smtClean="0"/>
              <a:t>: BPS, 2021</a:t>
            </a:r>
            <a:endParaRPr lang="en-US" dirty="0"/>
          </a:p>
        </p:txBody>
      </p:sp>
      <p:pic>
        <p:nvPicPr>
          <p:cNvPr id="11" name="Picture 10"/>
          <p:cNvPicPr>
            <a:picLocks noChangeAspect="1"/>
          </p:cNvPicPr>
          <p:nvPr/>
        </p:nvPicPr>
        <p:blipFill>
          <a:blip r:embed="rId2"/>
          <a:stretch>
            <a:fillRect/>
          </a:stretch>
        </p:blipFill>
        <p:spPr>
          <a:xfrm>
            <a:off x="0" y="0"/>
            <a:ext cx="10972800" cy="5656401"/>
          </a:xfrm>
          <a:prstGeom prst="rect">
            <a:avLst/>
          </a:prstGeom>
        </p:spPr>
      </p:pic>
    </p:spTree>
    <p:extLst>
      <p:ext uri="{BB962C8B-B14F-4D97-AF65-F5344CB8AC3E}">
        <p14:creationId xmlns:p14="http://schemas.microsoft.com/office/powerpoint/2010/main" val="1097706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9567332" y="5791200"/>
            <a:ext cx="2624667" cy="369332"/>
          </a:xfrm>
          <a:prstGeom prst="rect">
            <a:avLst/>
          </a:prstGeom>
        </p:spPr>
        <p:txBody>
          <a:bodyPr wrap="square">
            <a:spAutoFit/>
          </a:bodyPr>
          <a:lstStyle/>
          <a:p>
            <a:r>
              <a:rPr lang="en-US" dirty="0" err="1" smtClean="0"/>
              <a:t>Sumber</a:t>
            </a:r>
            <a:r>
              <a:rPr lang="en-US" dirty="0" smtClean="0"/>
              <a:t>: </a:t>
            </a:r>
            <a:r>
              <a:rPr lang="en-US" dirty="0" err="1" smtClean="0"/>
              <a:t>Statista</a:t>
            </a:r>
            <a:r>
              <a:rPr lang="en-US" dirty="0" smtClean="0"/>
              <a:t>, 2021</a:t>
            </a:r>
            <a:endParaRPr lang="en-US" dirty="0"/>
          </a:p>
        </p:txBody>
      </p:sp>
      <p:pic>
        <p:nvPicPr>
          <p:cNvPr id="2" name="Picture 1"/>
          <p:cNvPicPr>
            <a:picLocks noChangeAspect="1"/>
          </p:cNvPicPr>
          <p:nvPr/>
        </p:nvPicPr>
        <p:blipFill>
          <a:blip r:embed="rId2"/>
          <a:stretch>
            <a:fillRect/>
          </a:stretch>
        </p:blipFill>
        <p:spPr>
          <a:xfrm>
            <a:off x="0" y="778927"/>
            <a:ext cx="9321800" cy="5651500"/>
          </a:xfrm>
          <a:prstGeom prst="rect">
            <a:avLst/>
          </a:prstGeom>
        </p:spPr>
      </p:pic>
      <p:sp>
        <p:nvSpPr>
          <p:cNvPr id="10" name="Title 1">
            <a:extLst>
              <a:ext uri="{FF2B5EF4-FFF2-40B4-BE49-F238E27FC236}">
                <a16:creationId xmlns:a16="http://schemas.microsoft.com/office/drawing/2014/main" xmlns="" id="{34417D5E-5350-44ED-AE7F-57A1F08B3B2A}"/>
              </a:ext>
            </a:extLst>
          </p:cNvPr>
          <p:cNvSpPr>
            <a:spLocks noGrp="1"/>
          </p:cNvSpPr>
          <p:nvPr>
            <p:ph type="title"/>
          </p:nvPr>
        </p:nvSpPr>
        <p:spPr>
          <a:xfrm>
            <a:off x="118533" y="151964"/>
            <a:ext cx="11650134" cy="1325563"/>
          </a:xfrm>
        </p:spPr>
        <p:txBody>
          <a:bodyPr>
            <a:normAutofit/>
          </a:bodyPr>
          <a:lstStyle/>
          <a:p>
            <a:r>
              <a:rPr lang="en-GB"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Kontribusi</a:t>
            </a:r>
            <a:r>
              <a:rPr lang="en-GB"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GB"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GB"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GB"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GB"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GB"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Terbatas</a:t>
            </a:r>
            <a:endParaRPr lang="en-US" dirty="0">
              <a:solidFill>
                <a:srgbClr val="FF0000"/>
              </a:solidFill>
            </a:endParaRPr>
          </a:p>
        </p:txBody>
      </p:sp>
    </p:spTree>
    <p:extLst>
      <p:ext uri="{BB962C8B-B14F-4D97-AF65-F5344CB8AC3E}">
        <p14:creationId xmlns:p14="http://schemas.microsoft.com/office/powerpoint/2010/main" val="422571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185831"/>
            <a:ext cx="11650134" cy="1325563"/>
          </a:xfrm>
        </p:spPr>
        <p:txBody>
          <a:bodyPr>
            <a:normAutofit/>
          </a:bodyPr>
          <a:lstStyle/>
          <a:p>
            <a:r>
              <a:rPr lang="en-GB"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Kontribusi</a:t>
            </a:r>
            <a:r>
              <a:rPr lang="en-GB"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GB"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GB"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GB"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GB"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GB"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Terbatas</a:t>
            </a:r>
            <a:endParaRPr lang="en-US" dirty="0">
              <a:solidFill>
                <a:srgbClr val="FF0000"/>
              </a:solidFill>
            </a:endParaRPr>
          </a:p>
        </p:txBody>
      </p:sp>
      <p:cxnSp>
        <p:nvCxnSpPr>
          <p:cNvPr id="4" name="Straight Connector 3">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stretch>
            <a:fillRect/>
          </a:stretch>
        </p:blipFill>
        <p:spPr>
          <a:xfrm>
            <a:off x="186266" y="1346200"/>
            <a:ext cx="8115300" cy="4267200"/>
          </a:xfrm>
          <a:prstGeom prst="rect">
            <a:avLst/>
          </a:prstGeom>
        </p:spPr>
      </p:pic>
      <p:sp>
        <p:nvSpPr>
          <p:cNvPr id="8" name="Rectangle 7"/>
          <p:cNvSpPr/>
          <p:nvPr/>
        </p:nvSpPr>
        <p:spPr>
          <a:xfrm>
            <a:off x="169331" y="5744395"/>
            <a:ext cx="10989735" cy="369332"/>
          </a:xfrm>
          <a:prstGeom prst="rect">
            <a:avLst/>
          </a:prstGeom>
        </p:spPr>
        <p:txBody>
          <a:bodyPr wrap="square">
            <a:spAutoFit/>
          </a:bodyPr>
          <a:lstStyle/>
          <a:p>
            <a:r>
              <a:rPr lang="en-US" dirty="0" err="1" smtClean="0"/>
              <a:t>Sumber</a:t>
            </a:r>
            <a:r>
              <a:rPr lang="en-US" dirty="0" smtClean="0"/>
              <a:t>: BPS, 2021</a:t>
            </a:r>
            <a:endParaRPr lang="en-US" dirty="0"/>
          </a:p>
        </p:txBody>
      </p:sp>
      <p:sp>
        <p:nvSpPr>
          <p:cNvPr id="10" name="Content Placeholder 2">
            <a:extLst>
              <a:ext uri="{FF2B5EF4-FFF2-40B4-BE49-F238E27FC236}">
                <a16:creationId xmlns:a16="http://schemas.microsoft.com/office/drawing/2014/main" xmlns="" id="{0B3F7B6E-F9AF-9845-B81B-1E796FA1EAA8}"/>
              </a:ext>
            </a:extLst>
          </p:cNvPr>
          <p:cNvSpPr>
            <a:spLocks noGrp="1"/>
          </p:cNvSpPr>
          <p:nvPr>
            <p:ph idx="1"/>
          </p:nvPr>
        </p:nvSpPr>
        <p:spPr>
          <a:xfrm>
            <a:off x="8348135" y="1385361"/>
            <a:ext cx="3623732" cy="4351338"/>
          </a:xfrm>
        </p:spPr>
        <p:txBody>
          <a:bodyPr>
            <a:normAutofit/>
          </a:bodyPr>
          <a:lstStyle/>
          <a:p>
            <a:r>
              <a:rPr lang="en-GB" sz="3200" dirty="0" err="1" smtClean="0"/>
              <a:t>Kontribusi</a:t>
            </a:r>
            <a:r>
              <a:rPr lang="en-GB" sz="3200" dirty="0" smtClean="0"/>
              <a:t> </a:t>
            </a:r>
            <a:r>
              <a:rPr lang="en-GB" sz="3200" dirty="0" err="1" smtClean="0"/>
              <a:t>sektor</a:t>
            </a:r>
            <a:r>
              <a:rPr lang="en-GB" sz="3200" dirty="0" smtClean="0"/>
              <a:t> </a:t>
            </a:r>
            <a:r>
              <a:rPr lang="en-GB" sz="3200" dirty="0" err="1" smtClean="0"/>
              <a:t>pertanian</a:t>
            </a:r>
            <a:r>
              <a:rPr lang="en-GB" sz="3200" dirty="0" smtClean="0"/>
              <a:t> </a:t>
            </a:r>
            <a:r>
              <a:rPr lang="en-GB" sz="3200" dirty="0" err="1" smtClean="0"/>
              <a:t>dibanding</a:t>
            </a:r>
            <a:r>
              <a:rPr lang="en-GB" sz="3200" dirty="0" smtClean="0"/>
              <a:t> </a:t>
            </a:r>
            <a:r>
              <a:rPr lang="en-GB" sz="3200" dirty="0" err="1" smtClean="0"/>
              <a:t>sektor</a:t>
            </a:r>
            <a:r>
              <a:rPr lang="en-GB" sz="3200" dirty="0" smtClean="0"/>
              <a:t> lain </a:t>
            </a:r>
            <a:r>
              <a:rPr lang="en-GB" sz="3200" dirty="0" err="1" smtClean="0"/>
              <a:t>relatif</a:t>
            </a:r>
            <a:r>
              <a:rPr lang="en-GB" sz="3200" dirty="0" smtClean="0"/>
              <a:t> </a:t>
            </a:r>
            <a:r>
              <a:rPr lang="en-GB" sz="3200" dirty="0" err="1" smtClean="0"/>
              <a:t>kecil</a:t>
            </a:r>
            <a:endParaRPr lang="en-GB" sz="3200" dirty="0" smtClean="0"/>
          </a:p>
          <a:p>
            <a:r>
              <a:rPr lang="en-GB" sz="3200" dirty="0" err="1" smtClean="0"/>
              <a:t>Pertumbuhan</a:t>
            </a:r>
            <a:r>
              <a:rPr lang="en-GB" sz="3200" dirty="0" smtClean="0"/>
              <a:t> </a:t>
            </a:r>
            <a:r>
              <a:rPr lang="en-GB" sz="3200" dirty="0" err="1" smtClean="0"/>
              <a:t>sektor</a:t>
            </a:r>
            <a:r>
              <a:rPr lang="en-GB" sz="3200" dirty="0" smtClean="0"/>
              <a:t> </a:t>
            </a:r>
            <a:r>
              <a:rPr lang="en-GB" sz="3200" dirty="0" err="1" smtClean="0"/>
              <a:t>pertanian</a:t>
            </a:r>
            <a:r>
              <a:rPr lang="en-GB" sz="3200" dirty="0" smtClean="0"/>
              <a:t> </a:t>
            </a:r>
            <a:r>
              <a:rPr lang="en-GB" sz="3200" dirty="0" err="1" smtClean="0"/>
              <a:t>sesuai</a:t>
            </a:r>
            <a:r>
              <a:rPr lang="en-GB" sz="3200" dirty="0" smtClean="0"/>
              <a:t> </a:t>
            </a:r>
            <a:r>
              <a:rPr lang="en-GB" sz="3200" dirty="0" err="1" smtClean="0"/>
              <a:t>dengan</a:t>
            </a:r>
            <a:r>
              <a:rPr lang="en-GB" sz="3200" dirty="0" smtClean="0"/>
              <a:t> </a:t>
            </a:r>
            <a:r>
              <a:rPr lang="en-GB" sz="3200" dirty="0" err="1" smtClean="0"/>
              <a:t>siklus</a:t>
            </a:r>
            <a:r>
              <a:rPr lang="en-GB" sz="3200" dirty="0" smtClean="0"/>
              <a:t> </a:t>
            </a:r>
            <a:r>
              <a:rPr lang="en-GB" sz="3200" dirty="0" err="1" smtClean="0"/>
              <a:t>bisnis</a:t>
            </a:r>
            <a:r>
              <a:rPr lang="en-GB" sz="3200" dirty="0" smtClean="0"/>
              <a:t> di </a:t>
            </a:r>
            <a:r>
              <a:rPr lang="en-GB" sz="3200" dirty="0" err="1" smtClean="0"/>
              <a:t>sektor</a:t>
            </a:r>
            <a:r>
              <a:rPr lang="en-GB" sz="3200" dirty="0" smtClean="0"/>
              <a:t> </a:t>
            </a:r>
            <a:r>
              <a:rPr lang="en-GB" sz="3200" dirty="0" err="1" smtClean="0"/>
              <a:t>pertanian</a:t>
            </a:r>
            <a:endParaRPr lang="en-GB" sz="3200" dirty="0" smtClean="0"/>
          </a:p>
          <a:p>
            <a:endParaRPr lang="en-GB" sz="3200" dirty="0" smtClean="0"/>
          </a:p>
          <a:p>
            <a:endParaRPr lang="en-US" sz="3200" dirty="0"/>
          </a:p>
        </p:txBody>
      </p:sp>
    </p:spTree>
    <p:extLst>
      <p:ext uri="{BB962C8B-B14F-4D97-AF65-F5344CB8AC3E}">
        <p14:creationId xmlns:p14="http://schemas.microsoft.com/office/powerpoint/2010/main" val="1777879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50367"/>
            <a:ext cx="11650134" cy="1325563"/>
          </a:xfrm>
        </p:spPr>
        <p:txBody>
          <a:bodyPr>
            <a:normAutofit fontScale="90000"/>
          </a:bodyPr>
          <a:lstStyle/>
          <a:p>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Permasalahan</a:t>
            </a:r>
            <a:r>
              <a:rPr lang="en-US" b="1" dirty="0">
                <a:solidFill>
                  <a:srgbClr val="194B80"/>
                </a:solidFill>
                <a:latin typeface="Arial" panose="020B0604020202020204" pitchFamily="34" charset="0"/>
                <a:ea typeface="Open Sans" panose="020B0606030504020204" pitchFamily="34" charset="0"/>
                <a:cs typeface="Arial" panose="020B0604020202020204" pitchFamily="34" charset="0"/>
              </a:rPr>
              <a:t> Fundamental </a:t>
            </a:r>
            <a:r>
              <a:rPr lang="en-US" b="1" dirty="0" err="1">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b="1" dirty="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b="1" dirty="0" err="1">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r>
            <a:b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b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P</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roduktivitas</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rendah</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endParaRPr lang="en-US" dirty="0"/>
          </a:p>
        </p:txBody>
      </p:sp>
      <p:cxnSp>
        <p:nvCxnSpPr>
          <p:cNvPr id="4" name="Straight Connector 3">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p:cNvPicPr>
            <a:picLocks noChangeAspect="1"/>
          </p:cNvPicPr>
          <p:nvPr/>
        </p:nvPicPr>
        <p:blipFill>
          <a:blip r:embed="rId2"/>
          <a:stretch>
            <a:fillRect/>
          </a:stretch>
        </p:blipFill>
        <p:spPr>
          <a:xfrm>
            <a:off x="270933" y="1320796"/>
            <a:ext cx="10668000" cy="4724400"/>
          </a:xfrm>
          <a:prstGeom prst="rect">
            <a:avLst/>
          </a:prstGeom>
        </p:spPr>
      </p:pic>
      <p:sp>
        <p:nvSpPr>
          <p:cNvPr id="8" name="Rectangle 7"/>
          <p:cNvSpPr/>
          <p:nvPr/>
        </p:nvSpPr>
        <p:spPr>
          <a:xfrm>
            <a:off x="169331" y="5930658"/>
            <a:ext cx="10989735" cy="369332"/>
          </a:xfrm>
          <a:prstGeom prst="rect">
            <a:avLst/>
          </a:prstGeom>
        </p:spPr>
        <p:txBody>
          <a:bodyPr wrap="square">
            <a:spAutoFit/>
          </a:bodyPr>
          <a:lstStyle/>
          <a:p>
            <a:r>
              <a:rPr lang="en-US" dirty="0" err="1" smtClean="0"/>
              <a:t>Sumber</a:t>
            </a:r>
            <a:r>
              <a:rPr lang="en-US" dirty="0" smtClean="0"/>
              <a:t>: </a:t>
            </a:r>
            <a:r>
              <a:rPr lang="en-US" dirty="0" err="1" smtClean="0"/>
              <a:t>Sakernas</a:t>
            </a:r>
            <a:r>
              <a:rPr lang="en-US" dirty="0" smtClean="0"/>
              <a:t> 2000, 2010, 2017</a:t>
            </a:r>
            <a:endParaRPr lang="en-US" dirty="0"/>
          </a:p>
        </p:txBody>
      </p:sp>
    </p:spTree>
    <p:extLst>
      <p:ext uri="{BB962C8B-B14F-4D97-AF65-F5344CB8AC3E}">
        <p14:creationId xmlns:p14="http://schemas.microsoft.com/office/powerpoint/2010/main" val="95774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50367"/>
            <a:ext cx="11650134" cy="1325563"/>
          </a:xfrm>
        </p:spPr>
        <p:txBody>
          <a:bodyPr>
            <a:normAutofit fontScale="90000"/>
          </a:bodyPr>
          <a:lstStyle/>
          <a:p>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Permasalahan</a:t>
            </a:r>
            <a:r>
              <a:rPr lang="en-US" b="1" dirty="0">
                <a:solidFill>
                  <a:srgbClr val="194B80"/>
                </a:solidFill>
                <a:latin typeface="Arial" panose="020B0604020202020204" pitchFamily="34" charset="0"/>
                <a:ea typeface="Open Sans" panose="020B0606030504020204" pitchFamily="34" charset="0"/>
                <a:cs typeface="Arial" panose="020B0604020202020204" pitchFamily="34" charset="0"/>
              </a:rPr>
              <a:t> Fundamental </a:t>
            </a:r>
            <a:r>
              <a:rPr lang="en-US" b="1" dirty="0" err="1">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b="1" dirty="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b="1" dirty="0" err="1">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r>
            <a:b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b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Jumlah</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Tenaga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Kerja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Menurun</a:t>
            </a:r>
            <a:endParaRPr lang="en-US" dirty="0"/>
          </a:p>
        </p:txBody>
      </p:sp>
      <p:cxnSp>
        <p:nvCxnSpPr>
          <p:cNvPr id="4" name="Straight Connector 3">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169331" y="5930658"/>
            <a:ext cx="10989735" cy="369332"/>
          </a:xfrm>
          <a:prstGeom prst="rect">
            <a:avLst/>
          </a:prstGeom>
        </p:spPr>
        <p:txBody>
          <a:bodyPr wrap="square">
            <a:spAutoFit/>
          </a:bodyPr>
          <a:lstStyle/>
          <a:p>
            <a:r>
              <a:rPr lang="en-US" dirty="0" err="1" smtClean="0"/>
              <a:t>Sumber</a:t>
            </a:r>
            <a:r>
              <a:rPr lang="en-US" dirty="0" smtClean="0"/>
              <a:t>: </a:t>
            </a:r>
            <a:r>
              <a:rPr lang="en-US" dirty="0" err="1" smtClean="0"/>
              <a:t>Sakernas</a:t>
            </a:r>
            <a:r>
              <a:rPr lang="en-US" dirty="0" smtClean="0"/>
              <a:t> 2000, 2010, 2017</a:t>
            </a:r>
            <a:endParaRPr lang="en-US" dirty="0"/>
          </a:p>
        </p:txBody>
      </p:sp>
      <p:pic>
        <p:nvPicPr>
          <p:cNvPr id="9" name="Picture 8"/>
          <p:cNvPicPr>
            <a:picLocks noChangeAspect="1"/>
          </p:cNvPicPr>
          <p:nvPr/>
        </p:nvPicPr>
        <p:blipFill>
          <a:blip r:embed="rId2"/>
          <a:stretch>
            <a:fillRect/>
          </a:stretch>
        </p:blipFill>
        <p:spPr>
          <a:xfrm>
            <a:off x="270934" y="1176866"/>
            <a:ext cx="9232900" cy="5283200"/>
          </a:xfrm>
          <a:prstGeom prst="rect">
            <a:avLst/>
          </a:prstGeom>
        </p:spPr>
      </p:pic>
      <p:sp>
        <p:nvSpPr>
          <p:cNvPr id="10" name="Rectangle 9"/>
          <p:cNvSpPr/>
          <p:nvPr/>
        </p:nvSpPr>
        <p:spPr>
          <a:xfrm>
            <a:off x="9567332" y="5791200"/>
            <a:ext cx="2624667" cy="369332"/>
          </a:xfrm>
          <a:prstGeom prst="rect">
            <a:avLst/>
          </a:prstGeom>
        </p:spPr>
        <p:txBody>
          <a:bodyPr wrap="square">
            <a:spAutoFit/>
          </a:bodyPr>
          <a:lstStyle/>
          <a:p>
            <a:r>
              <a:rPr lang="en-US" dirty="0" err="1" smtClean="0"/>
              <a:t>Sumber</a:t>
            </a:r>
            <a:r>
              <a:rPr lang="en-US" dirty="0" smtClean="0"/>
              <a:t>: </a:t>
            </a:r>
            <a:r>
              <a:rPr lang="en-US" dirty="0" err="1" smtClean="0"/>
              <a:t>Statista</a:t>
            </a:r>
            <a:r>
              <a:rPr lang="en-US" dirty="0" smtClean="0"/>
              <a:t>, 2021</a:t>
            </a:r>
            <a:endParaRPr lang="en-US" dirty="0"/>
          </a:p>
        </p:txBody>
      </p:sp>
    </p:spTree>
    <p:extLst>
      <p:ext uri="{BB962C8B-B14F-4D97-AF65-F5344CB8AC3E}">
        <p14:creationId xmlns:p14="http://schemas.microsoft.com/office/powerpoint/2010/main" val="352124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50367"/>
            <a:ext cx="11650134" cy="1325563"/>
          </a:xfrm>
        </p:spPr>
        <p:txBody>
          <a:bodyPr>
            <a:normAutofit fontScale="90000"/>
          </a:bodyPr>
          <a:lstStyle/>
          <a:p>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Permasalahan</a:t>
            </a:r>
            <a:r>
              <a:rPr lang="en-US" b="1" dirty="0">
                <a:solidFill>
                  <a:srgbClr val="194B80"/>
                </a:solidFill>
                <a:latin typeface="Arial" panose="020B0604020202020204" pitchFamily="34" charset="0"/>
                <a:ea typeface="Open Sans" panose="020B0606030504020204" pitchFamily="34" charset="0"/>
                <a:cs typeface="Arial" panose="020B0604020202020204" pitchFamily="34" charset="0"/>
              </a:rPr>
              <a:t> Fundamental </a:t>
            </a:r>
            <a:r>
              <a:rPr lang="en-US" b="1" dirty="0" err="1">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b="1" dirty="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b="1" dirty="0" err="1">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r>
            <a:b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b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Jumlah</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Tenaga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Kerja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di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Sektor</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Pertanian</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Menurun</a:t>
            </a:r>
            <a:endParaRPr lang="en-US" dirty="0"/>
          </a:p>
        </p:txBody>
      </p:sp>
      <p:cxnSp>
        <p:nvCxnSpPr>
          <p:cNvPr id="4" name="Straight Connector 3">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169331" y="5930658"/>
            <a:ext cx="10989735" cy="369332"/>
          </a:xfrm>
          <a:prstGeom prst="rect">
            <a:avLst/>
          </a:prstGeom>
        </p:spPr>
        <p:txBody>
          <a:bodyPr wrap="square">
            <a:spAutoFit/>
          </a:bodyPr>
          <a:lstStyle/>
          <a:p>
            <a:r>
              <a:rPr lang="en-US" dirty="0" err="1" smtClean="0"/>
              <a:t>Sumber</a:t>
            </a:r>
            <a:r>
              <a:rPr lang="en-US" dirty="0" smtClean="0"/>
              <a:t>: </a:t>
            </a:r>
            <a:r>
              <a:rPr lang="en-US" dirty="0" err="1" smtClean="0"/>
              <a:t>Sakernas</a:t>
            </a:r>
            <a:r>
              <a:rPr lang="en-US" dirty="0" smtClean="0"/>
              <a:t> 2000, 2010, 2017</a:t>
            </a:r>
            <a:endParaRPr lang="en-US" dirty="0"/>
          </a:p>
        </p:txBody>
      </p:sp>
      <p:pic>
        <p:nvPicPr>
          <p:cNvPr id="3" name="Picture 2"/>
          <p:cNvPicPr>
            <a:picLocks noChangeAspect="1"/>
          </p:cNvPicPr>
          <p:nvPr/>
        </p:nvPicPr>
        <p:blipFill>
          <a:blip r:embed="rId2"/>
          <a:stretch>
            <a:fillRect/>
          </a:stretch>
        </p:blipFill>
        <p:spPr>
          <a:xfrm>
            <a:off x="287866" y="1139538"/>
            <a:ext cx="9652000" cy="4863328"/>
          </a:xfrm>
          <a:prstGeom prst="rect">
            <a:avLst/>
          </a:prstGeom>
        </p:spPr>
      </p:pic>
      <p:sp>
        <p:nvSpPr>
          <p:cNvPr id="11" name="Content Placeholder 2">
            <a:extLst>
              <a:ext uri="{FF2B5EF4-FFF2-40B4-BE49-F238E27FC236}">
                <a16:creationId xmlns:a16="http://schemas.microsoft.com/office/drawing/2014/main" xmlns="" id="{0B3F7B6E-F9AF-9845-B81B-1E796FA1EAA8}"/>
              </a:ext>
            </a:extLst>
          </p:cNvPr>
          <p:cNvSpPr>
            <a:spLocks noGrp="1"/>
          </p:cNvSpPr>
          <p:nvPr>
            <p:ph idx="1"/>
          </p:nvPr>
        </p:nvSpPr>
        <p:spPr>
          <a:xfrm>
            <a:off x="9855200" y="1388533"/>
            <a:ext cx="2336800" cy="3860800"/>
          </a:xfrm>
        </p:spPr>
        <p:txBody>
          <a:bodyPr>
            <a:normAutofit/>
          </a:bodyPr>
          <a:lstStyle/>
          <a:p>
            <a:r>
              <a:rPr lang="en-GB" dirty="0" err="1" smtClean="0"/>
              <a:t>Sebagian</a:t>
            </a:r>
            <a:r>
              <a:rPr lang="en-GB" dirty="0" smtClean="0"/>
              <a:t> </a:t>
            </a:r>
            <a:r>
              <a:rPr lang="en-GB" dirty="0" err="1" smtClean="0"/>
              <a:t>besar</a:t>
            </a:r>
            <a:r>
              <a:rPr lang="en-GB" dirty="0" smtClean="0"/>
              <a:t> </a:t>
            </a:r>
            <a:r>
              <a:rPr lang="en-GB" dirty="0" err="1" smtClean="0"/>
              <a:t>bekerja</a:t>
            </a:r>
            <a:r>
              <a:rPr lang="en-GB" dirty="0" smtClean="0"/>
              <a:t> di </a:t>
            </a:r>
            <a:r>
              <a:rPr lang="en-GB" dirty="0" err="1" smtClean="0"/>
              <a:t>Pangandan</a:t>
            </a:r>
            <a:r>
              <a:rPr lang="en-GB" dirty="0" smtClean="0"/>
              <a:t> </a:t>
            </a:r>
            <a:r>
              <a:rPr lang="en-GB" dirty="0" err="1" smtClean="0"/>
              <a:t>perkebunan</a:t>
            </a:r>
            <a:endParaRPr lang="en-GB" dirty="0" smtClean="0"/>
          </a:p>
          <a:p>
            <a:endParaRPr lang="en-US" dirty="0"/>
          </a:p>
        </p:txBody>
      </p:sp>
    </p:spTree>
    <p:extLst>
      <p:ext uri="{BB962C8B-B14F-4D97-AF65-F5344CB8AC3E}">
        <p14:creationId xmlns:p14="http://schemas.microsoft.com/office/powerpoint/2010/main" val="217016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50367"/>
            <a:ext cx="11650134" cy="1325563"/>
          </a:xfrm>
        </p:spPr>
        <p:txBody>
          <a:bodyPr>
            <a:normAutofit fontScale="90000"/>
          </a:bodyPr>
          <a:lstStyle/>
          <a:p>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Permasalahan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Fundamental </a:t>
            </a:r>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r>
            <a:b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b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Tingkat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Pendidikan</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Tenaga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Kerja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Rendah</a:t>
            </a:r>
            <a:endParaRPr lang="en-US" dirty="0"/>
          </a:p>
        </p:txBody>
      </p:sp>
      <p:cxnSp>
        <p:nvCxnSpPr>
          <p:cNvPr id="4" name="Straight Connector 3">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9042400" y="5672667"/>
            <a:ext cx="3149600" cy="646331"/>
          </a:xfrm>
          <a:prstGeom prst="rect">
            <a:avLst/>
          </a:prstGeom>
        </p:spPr>
        <p:txBody>
          <a:bodyPr wrap="square">
            <a:spAutoFit/>
          </a:bodyPr>
          <a:lstStyle/>
          <a:p>
            <a:r>
              <a:rPr lang="en-US" dirty="0" err="1" smtClean="0"/>
              <a:t>Sumber</a:t>
            </a:r>
            <a:r>
              <a:rPr lang="en-US" dirty="0" smtClean="0"/>
              <a:t>: </a:t>
            </a:r>
            <a:r>
              <a:rPr lang="en-US" dirty="0" err="1" smtClean="0"/>
              <a:t>Sakernas</a:t>
            </a:r>
            <a:r>
              <a:rPr lang="en-US" dirty="0" smtClean="0"/>
              <a:t> 2000, 2010, 2017</a:t>
            </a:r>
            <a:endParaRPr lang="en-US" dirty="0"/>
          </a:p>
        </p:txBody>
      </p:sp>
      <p:sp>
        <p:nvSpPr>
          <p:cNvPr id="11" name="Content Placeholder 2">
            <a:extLst>
              <a:ext uri="{FF2B5EF4-FFF2-40B4-BE49-F238E27FC236}">
                <a16:creationId xmlns:a16="http://schemas.microsoft.com/office/drawing/2014/main" xmlns="" id="{0B3F7B6E-F9AF-9845-B81B-1E796FA1EAA8}"/>
              </a:ext>
            </a:extLst>
          </p:cNvPr>
          <p:cNvSpPr>
            <a:spLocks noGrp="1"/>
          </p:cNvSpPr>
          <p:nvPr>
            <p:ph idx="1"/>
          </p:nvPr>
        </p:nvSpPr>
        <p:spPr>
          <a:xfrm>
            <a:off x="9194799" y="1388533"/>
            <a:ext cx="2827867" cy="3860800"/>
          </a:xfrm>
        </p:spPr>
        <p:txBody>
          <a:bodyPr>
            <a:normAutofit/>
          </a:bodyPr>
          <a:lstStyle/>
          <a:p>
            <a:r>
              <a:rPr lang="en-GB" dirty="0" err="1" smtClean="0"/>
              <a:t>Sebagian</a:t>
            </a:r>
            <a:r>
              <a:rPr lang="en-GB" dirty="0" smtClean="0"/>
              <a:t> </a:t>
            </a:r>
            <a:r>
              <a:rPr lang="en-GB" dirty="0" err="1" smtClean="0"/>
              <a:t>besar</a:t>
            </a:r>
            <a:r>
              <a:rPr lang="en-GB" dirty="0" smtClean="0"/>
              <a:t> </a:t>
            </a:r>
            <a:r>
              <a:rPr lang="en-GB" dirty="0" err="1" smtClean="0"/>
              <a:t>berpendidikan</a:t>
            </a:r>
            <a:r>
              <a:rPr lang="en-GB" dirty="0" smtClean="0"/>
              <a:t> </a:t>
            </a:r>
            <a:r>
              <a:rPr lang="en-GB" dirty="0" err="1" smtClean="0"/>
              <a:t>kurang</a:t>
            </a:r>
            <a:r>
              <a:rPr lang="en-GB" dirty="0" smtClean="0"/>
              <a:t> </a:t>
            </a:r>
            <a:r>
              <a:rPr lang="en-GB" dirty="0" err="1" smtClean="0"/>
              <a:t>atau</a:t>
            </a:r>
            <a:r>
              <a:rPr lang="en-GB" dirty="0" smtClean="0"/>
              <a:t> lulus </a:t>
            </a:r>
            <a:r>
              <a:rPr lang="en-GB" dirty="0" err="1" smtClean="0"/>
              <a:t>Sekolah</a:t>
            </a:r>
            <a:r>
              <a:rPr lang="en-GB" dirty="0" smtClean="0"/>
              <a:t> </a:t>
            </a:r>
            <a:r>
              <a:rPr lang="en-GB" dirty="0" err="1" smtClean="0"/>
              <a:t>Menengah</a:t>
            </a:r>
            <a:r>
              <a:rPr lang="en-GB" dirty="0" smtClean="0"/>
              <a:t> </a:t>
            </a:r>
            <a:r>
              <a:rPr lang="en-GB" dirty="0" err="1" smtClean="0"/>
              <a:t>Pertama</a:t>
            </a:r>
            <a:r>
              <a:rPr lang="en-GB" dirty="0" smtClean="0"/>
              <a:t> (SMP)</a:t>
            </a:r>
            <a:endParaRPr lang="en-GB" dirty="0" smtClean="0"/>
          </a:p>
          <a:p>
            <a:endParaRPr lang="en-US" dirty="0"/>
          </a:p>
        </p:txBody>
      </p:sp>
      <p:pic>
        <p:nvPicPr>
          <p:cNvPr id="6" name="Picture 5"/>
          <p:cNvPicPr>
            <a:picLocks noChangeAspect="1"/>
          </p:cNvPicPr>
          <p:nvPr/>
        </p:nvPicPr>
        <p:blipFill>
          <a:blip r:embed="rId2"/>
          <a:stretch>
            <a:fillRect/>
          </a:stretch>
        </p:blipFill>
        <p:spPr>
          <a:xfrm>
            <a:off x="321732" y="1190620"/>
            <a:ext cx="8631766" cy="5138212"/>
          </a:xfrm>
          <a:prstGeom prst="rect">
            <a:avLst/>
          </a:prstGeom>
        </p:spPr>
      </p:pic>
    </p:spTree>
    <p:extLst>
      <p:ext uri="{BB962C8B-B14F-4D97-AF65-F5344CB8AC3E}">
        <p14:creationId xmlns:p14="http://schemas.microsoft.com/office/powerpoint/2010/main" val="2073911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4559C665-E6C3-7C43-8E97-A3D83E887471}"/>
              </a:ext>
            </a:extLst>
          </p:cNvPr>
          <p:cNvCxnSpPr/>
          <p:nvPr/>
        </p:nvCxnSpPr>
        <p:spPr>
          <a:xfrm>
            <a:off x="746254" y="6272871"/>
            <a:ext cx="10699492" cy="0"/>
          </a:xfrm>
          <a:prstGeom prst="line">
            <a:avLst/>
          </a:prstGeom>
          <a:ln>
            <a:solidFill>
              <a:srgbClr val="194B8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 xmlns:a16="http://schemas.microsoft.com/office/drawing/2014/main" id="{1B234DEA-2E47-A546-9603-4EEA56FAF173}"/>
              </a:ext>
            </a:extLst>
          </p:cNvPr>
          <p:cNvSpPr txBox="1"/>
          <p:nvPr/>
        </p:nvSpPr>
        <p:spPr>
          <a:xfrm>
            <a:off x="1667435" y="6393107"/>
            <a:ext cx="9897036" cy="246220"/>
          </a:xfrm>
          <a:prstGeom prst="rect">
            <a:avLst/>
          </a:prstGeom>
          <a:noFill/>
        </p:spPr>
        <p:txBody>
          <a:bodyPr wrap="square" rtlCol="0">
            <a:spAutoFit/>
          </a:bodyPr>
          <a:lstStyle/>
          <a:p>
            <a:pPr algn="r"/>
            <a:r>
              <a:rPr lang="en-GB" sz="1000" dirty="0">
                <a:solidFill>
                  <a:srgbClr val="194B80"/>
                </a:solidFill>
                <a:latin typeface="Open Sans" panose="020B0606030504020204" pitchFamily="34" charset="0"/>
                <a:ea typeface="Open Sans" panose="020B0606030504020204" pitchFamily="34" charset="0"/>
                <a:cs typeface="Open Sans" panose="020B0606030504020204" pitchFamily="34" charset="0"/>
              </a:rPr>
              <a:t>This document has been prepared for discussion purposes only. </a:t>
            </a:r>
            <a:r>
              <a:rPr lang="en-ID" sz="1000" b="1" dirty="0">
                <a:solidFill>
                  <a:srgbClr val="194B80"/>
                </a:solidFill>
                <a:latin typeface="Open Sans" panose="020B0606030504020204" pitchFamily="34" charset="0"/>
                <a:ea typeface="Open Sans" panose="020B0606030504020204" pitchFamily="34" charset="0"/>
                <a:cs typeface="Open Sans" panose="020B0606030504020204" pitchFamily="34" charset="0"/>
              </a:rPr>
              <a:t>Please do not quote or cite without author's permission.</a:t>
            </a:r>
            <a:endParaRPr lang="en-US" sz="1000" b="1" dirty="0">
              <a:solidFill>
                <a:srgbClr val="194B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9567332" y="5791200"/>
            <a:ext cx="2624667" cy="369332"/>
          </a:xfrm>
          <a:prstGeom prst="rect">
            <a:avLst/>
          </a:prstGeom>
        </p:spPr>
        <p:txBody>
          <a:bodyPr wrap="square">
            <a:spAutoFit/>
          </a:bodyPr>
          <a:lstStyle/>
          <a:p>
            <a:r>
              <a:rPr lang="en-US" dirty="0" err="1" smtClean="0"/>
              <a:t>Sumber</a:t>
            </a:r>
            <a:r>
              <a:rPr lang="en-US" dirty="0" smtClean="0"/>
              <a:t>: </a:t>
            </a:r>
            <a:r>
              <a:rPr lang="en-US" dirty="0" err="1" smtClean="0"/>
              <a:t>Statista</a:t>
            </a:r>
            <a:r>
              <a:rPr lang="en-US" dirty="0" smtClean="0"/>
              <a:t>, 2021</a:t>
            </a:r>
            <a:endParaRPr lang="en-US" dirty="0"/>
          </a:p>
        </p:txBody>
      </p:sp>
      <p:pic>
        <p:nvPicPr>
          <p:cNvPr id="4" name="Picture 3"/>
          <p:cNvPicPr>
            <a:picLocks noChangeAspect="1"/>
          </p:cNvPicPr>
          <p:nvPr/>
        </p:nvPicPr>
        <p:blipFill>
          <a:blip r:embed="rId2"/>
          <a:stretch>
            <a:fillRect/>
          </a:stretch>
        </p:blipFill>
        <p:spPr>
          <a:xfrm>
            <a:off x="270932" y="1004741"/>
            <a:ext cx="8669867" cy="5349492"/>
          </a:xfrm>
          <a:prstGeom prst="rect">
            <a:avLst/>
          </a:prstGeom>
        </p:spPr>
      </p:pic>
      <p:sp>
        <p:nvSpPr>
          <p:cNvPr id="11" name="Title 1">
            <a:extLst>
              <a:ext uri="{FF2B5EF4-FFF2-40B4-BE49-F238E27FC236}">
                <a16:creationId xmlns:a16="http://schemas.microsoft.com/office/drawing/2014/main" xmlns="" id="{34417D5E-5350-44ED-AE7F-57A1F08B3B2A}"/>
              </a:ext>
            </a:extLst>
          </p:cNvPr>
          <p:cNvSpPr>
            <a:spLocks noGrp="1"/>
          </p:cNvSpPr>
          <p:nvPr>
            <p:ph type="title"/>
          </p:nvPr>
        </p:nvSpPr>
        <p:spPr>
          <a:xfrm>
            <a:off x="220133" y="-17365"/>
            <a:ext cx="11650134" cy="1325563"/>
          </a:xfrm>
        </p:spPr>
        <p:txBody>
          <a:bodyPr>
            <a:normAutofit fontScale="90000"/>
          </a:bodyPr>
          <a:lstStyle/>
          <a:p>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Permasalahan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Fundamental </a:t>
            </a:r>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Sektor</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t>
            </a:r>
            <a:r>
              <a:rPr lang="en-US" b="1" dirty="0" err="1" smtClean="0">
                <a:solidFill>
                  <a:srgbClr val="194B80"/>
                </a:solidFill>
                <a:latin typeface="Arial" panose="020B0604020202020204" pitchFamily="34" charset="0"/>
                <a:ea typeface="Open Sans" panose="020B0606030504020204" pitchFamily="34" charset="0"/>
                <a:cs typeface="Arial" panose="020B0604020202020204" pitchFamily="34" charset="0"/>
              </a:rPr>
              <a:t>Pertanian</a:t>
            </a:r>
            <a: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t/>
            </a:r>
            <a:br>
              <a:rPr lang="en-US" b="1" dirty="0" smtClean="0">
                <a:solidFill>
                  <a:srgbClr val="194B80"/>
                </a:solidFill>
                <a:latin typeface="Arial" panose="020B0604020202020204" pitchFamily="34" charset="0"/>
                <a:ea typeface="Open Sans" panose="020B0606030504020204" pitchFamily="34" charset="0"/>
                <a:cs typeface="Arial" panose="020B0604020202020204" pitchFamily="34" charset="0"/>
              </a:rPr>
            </a:b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Upah</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Tenaga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Kerja</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Rendah</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dan</a:t>
            </a:r>
            <a:r>
              <a:rPr lang="en-US" sz="4000" b="1" dirty="0" smtClean="0">
                <a:solidFill>
                  <a:srgbClr val="FF0000"/>
                </a:solidFill>
                <a:latin typeface="Arial" panose="020B0604020202020204" pitchFamily="34" charset="0"/>
                <a:ea typeface="Open Sans" panose="020B0606030504020204" pitchFamily="34" charset="0"/>
                <a:cs typeface="Arial" panose="020B0604020202020204" pitchFamily="34" charset="0"/>
              </a:rPr>
              <a:t> </a:t>
            </a:r>
            <a:r>
              <a:rPr lang="en-US" sz="4000" b="1" dirty="0" err="1" smtClean="0">
                <a:solidFill>
                  <a:srgbClr val="FF0000"/>
                </a:solidFill>
                <a:latin typeface="Arial" panose="020B0604020202020204" pitchFamily="34" charset="0"/>
                <a:ea typeface="Open Sans" panose="020B0606030504020204" pitchFamily="34" charset="0"/>
                <a:cs typeface="Arial" panose="020B0604020202020204" pitchFamily="34" charset="0"/>
              </a:rPr>
              <a:t>stagnan</a:t>
            </a:r>
            <a:endParaRPr lang="en-US" dirty="0"/>
          </a:p>
        </p:txBody>
      </p:sp>
      <p:sp>
        <p:nvSpPr>
          <p:cNvPr id="12" name="Content Placeholder 2">
            <a:extLst>
              <a:ext uri="{FF2B5EF4-FFF2-40B4-BE49-F238E27FC236}">
                <a16:creationId xmlns:a16="http://schemas.microsoft.com/office/drawing/2014/main" xmlns="" id="{0B3F7B6E-F9AF-9845-B81B-1E796FA1EAA8}"/>
              </a:ext>
            </a:extLst>
          </p:cNvPr>
          <p:cNvSpPr>
            <a:spLocks noGrp="1"/>
          </p:cNvSpPr>
          <p:nvPr>
            <p:ph idx="1"/>
          </p:nvPr>
        </p:nvSpPr>
        <p:spPr>
          <a:xfrm>
            <a:off x="9194799" y="1388533"/>
            <a:ext cx="2827867" cy="3860800"/>
          </a:xfrm>
        </p:spPr>
        <p:txBody>
          <a:bodyPr>
            <a:normAutofit fontScale="85000" lnSpcReduction="20000"/>
          </a:bodyPr>
          <a:lstStyle/>
          <a:p>
            <a:r>
              <a:rPr lang="en-US" dirty="0" smtClean="0"/>
              <a:t>U</a:t>
            </a:r>
            <a:r>
              <a:rPr lang="en-GB" dirty="0" err="1" smtClean="0"/>
              <a:t>pah</a:t>
            </a:r>
            <a:r>
              <a:rPr lang="en-GB" dirty="0" smtClean="0"/>
              <a:t> </a:t>
            </a:r>
            <a:r>
              <a:rPr lang="en-GB" dirty="0" err="1" smtClean="0"/>
              <a:t>tenaga</a:t>
            </a:r>
            <a:r>
              <a:rPr lang="en-GB" dirty="0" smtClean="0"/>
              <a:t> </a:t>
            </a:r>
            <a:r>
              <a:rPr lang="en-GB" dirty="0" err="1" smtClean="0"/>
              <a:t>kerja</a:t>
            </a:r>
            <a:r>
              <a:rPr lang="en-GB" dirty="0" smtClean="0"/>
              <a:t> </a:t>
            </a:r>
            <a:r>
              <a:rPr lang="en-GB" dirty="0" err="1" smtClean="0"/>
              <a:t>sekitar</a:t>
            </a:r>
            <a:r>
              <a:rPr lang="en-GB" dirty="0" smtClean="0"/>
              <a:t> </a:t>
            </a:r>
            <a:r>
              <a:rPr lang="en-GB" dirty="0" err="1" smtClean="0"/>
              <a:t>Rp</a:t>
            </a:r>
            <a:r>
              <a:rPr lang="en-GB" dirty="0" smtClean="0"/>
              <a:t> 39.730 </a:t>
            </a:r>
            <a:r>
              <a:rPr lang="en-US" dirty="0" smtClean="0"/>
              <a:t>–</a:t>
            </a:r>
            <a:r>
              <a:rPr lang="en-GB" dirty="0" smtClean="0"/>
              <a:t> </a:t>
            </a:r>
            <a:r>
              <a:rPr lang="en-GB" dirty="0" err="1" smtClean="0"/>
              <a:t>Rp</a:t>
            </a:r>
            <a:r>
              <a:rPr lang="en-GB" dirty="0" smtClean="0"/>
              <a:t> 52.340 per </a:t>
            </a:r>
            <a:r>
              <a:rPr lang="en-GB" dirty="0" err="1" smtClean="0"/>
              <a:t>hari</a:t>
            </a:r>
            <a:r>
              <a:rPr lang="en-GB" dirty="0" smtClean="0"/>
              <a:t> </a:t>
            </a:r>
            <a:r>
              <a:rPr lang="en-GB" dirty="0" err="1" smtClean="0"/>
              <a:t>selama</a:t>
            </a:r>
            <a:r>
              <a:rPr lang="en-GB" dirty="0" smtClean="0"/>
              <a:t> </a:t>
            </a:r>
            <a:r>
              <a:rPr lang="en-GB" dirty="0" err="1" smtClean="0"/>
              <a:t>tahun</a:t>
            </a:r>
            <a:r>
              <a:rPr lang="en-GB" dirty="0" smtClean="0"/>
              <a:t> 2012 </a:t>
            </a:r>
            <a:r>
              <a:rPr lang="en-GB" dirty="0" err="1" smtClean="0"/>
              <a:t>sampai</a:t>
            </a:r>
            <a:r>
              <a:rPr lang="en-GB" dirty="0" smtClean="0"/>
              <a:t> 2021</a:t>
            </a:r>
          </a:p>
          <a:p>
            <a:r>
              <a:rPr lang="en-GB" dirty="0" err="1" smtClean="0"/>
              <a:t>Tidak</a:t>
            </a:r>
            <a:r>
              <a:rPr lang="en-GB" dirty="0" smtClean="0"/>
              <a:t> </a:t>
            </a:r>
            <a:r>
              <a:rPr lang="en-GB" dirty="0" err="1" smtClean="0"/>
              <a:t>heran</a:t>
            </a:r>
            <a:r>
              <a:rPr lang="en-GB" dirty="0" smtClean="0"/>
              <a:t>, </a:t>
            </a:r>
            <a:r>
              <a:rPr lang="en-GB" dirty="0" err="1" smtClean="0"/>
              <a:t>jumlah</a:t>
            </a:r>
            <a:r>
              <a:rPr lang="en-GB" dirty="0" smtClean="0"/>
              <a:t> </a:t>
            </a:r>
            <a:r>
              <a:rPr lang="en-GB" dirty="0" err="1" smtClean="0"/>
              <a:t>rumah</a:t>
            </a:r>
            <a:r>
              <a:rPr lang="en-GB" dirty="0" smtClean="0"/>
              <a:t> </a:t>
            </a:r>
            <a:r>
              <a:rPr lang="en-GB" dirty="0" err="1" smtClean="0"/>
              <a:t>tangga</a:t>
            </a:r>
            <a:r>
              <a:rPr lang="en-GB" dirty="0" smtClean="0"/>
              <a:t> </a:t>
            </a:r>
            <a:r>
              <a:rPr lang="en-GB" dirty="0" err="1" smtClean="0"/>
              <a:t>miskin</a:t>
            </a:r>
            <a:r>
              <a:rPr lang="en-GB" dirty="0" smtClean="0"/>
              <a:t> </a:t>
            </a:r>
            <a:r>
              <a:rPr lang="en-GB" dirty="0" err="1" smtClean="0"/>
              <a:t>terbesar</a:t>
            </a:r>
            <a:r>
              <a:rPr lang="en-GB" dirty="0" smtClean="0"/>
              <a:t> </a:t>
            </a:r>
            <a:r>
              <a:rPr lang="en-GB" dirty="0" err="1" smtClean="0"/>
              <a:t>berasal</a:t>
            </a:r>
            <a:r>
              <a:rPr lang="en-GB" dirty="0" smtClean="0"/>
              <a:t> </a:t>
            </a:r>
            <a:r>
              <a:rPr lang="en-GB" dirty="0" err="1" smtClean="0"/>
              <a:t>dari</a:t>
            </a:r>
            <a:r>
              <a:rPr lang="en-GB" dirty="0" smtClean="0"/>
              <a:t> </a:t>
            </a:r>
            <a:r>
              <a:rPr lang="en-GB" dirty="0" err="1" smtClean="0"/>
              <a:t>sektor</a:t>
            </a:r>
            <a:r>
              <a:rPr lang="en-GB" dirty="0" smtClean="0"/>
              <a:t> </a:t>
            </a:r>
            <a:r>
              <a:rPr lang="en-GB" dirty="0" err="1" smtClean="0"/>
              <a:t>pertanian</a:t>
            </a:r>
            <a:r>
              <a:rPr lang="en-GB" dirty="0" smtClean="0"/>
              <a:t> (46,32%) </a:t>
            </a:r>
            <a:r>
              <a:rPr lang="en-GB" dirty="0" err="1" smtClean="0"/>
              <a:t>dari</a:t>
            </a:r>
            <a:r>
              <a:rPr lang="en-GB" dirty="0" smtClean="0"/>
              <a:t> total </a:t>
            </a:r>
            <a:r>
              <a:rPr lang="en-GB" dirty="0" err="1" smtClean="0"/>
              <a:t>rumah</a:t>
            </a:r>
            <a:r>
              <a:rPr lang="en-GB" dirty="0" smtClean="0"/>
              <a:t> </a:t>
            </a:r>
            <a:r>
              <a:rPr lang="en-GB" dirty="0" err="1" smtClean="0"/>
              <a:t>tangga</a:t>
            </a:r>
            <a:r>
              <a:rPr lang="en-GB" dirty="0" smtClean="0"/>
              <a:t> </a:t>
            </a:r>
            <a:r>
              <a:rPr lang="en-GB" dirty="0" err="1" smtClean="0"/>
              <a:t>miskin</a:t>
            </a:r>
            <a:r>
              <a:rPr lang="en-GB" dirty="0" smtClean="0"/>
              <a:t> di Indonesia.</a:t>
            </a:r>
          </a:p>
          <a:p>
            <a:endParaRPr lang="en-GB" dirty="0" smtClean="0"/>
          </a:p>
          <a:p>
            <a:endParaRPr lang="en-US" dirty="0"/>
          </a:p>
        </p:txBody>
      </p:sp>
    </p:spTree>
    <p:extLst>
      <p:ext uri="{BB962C8B-B14F-4D97-AF65-F5344CB8AC3E}">
        <p14:creationId xmlns:p14="http://schemas.microsoft.com/office/powerpoint/2010/main" val="887232894"/>
      </p:ext>
    </p:extLst>
  </p:cSld>
  <p:clrMapOvr>
    <a:masterClrMapping/>
  </p:clrMapOvr>
</p:sld>
</file>

<file path=ppt/theme/theme1.xml><?xml version="1.0" encoding="utf-8"?>
<a:theme xmlns:a="http://schemas.openxmlformats.org/drawingml/2006/main" name="Tema6">
  <a:themeElements>
    <a:clrScheme name="Custom 135">
      <a:dk1>
        <a:sysClr val="windowText" lastClr="000000"/>
      </a:dk1>
      <a:lt1>
        <a:srgbClr val="FFFFFF"/>
      </a:lt1>
      <a:dk2>
        <a:srgbClr val="3F3F3F"/>
      </a:dk2>
      <a:lt2>
        <a:srgbClr val="F2F2F2"/>
      </a:lt2>
      <a:accent1>
        <a:srgbClr val="8E40C8"/>
      </a:accent1>
      <a:accent2>
        <a:srgbClr val="D1A458"/>
      </a:accent2>
      <a:accent3>
        <a:srgbClr val="219550"/>
      </a:accent3>
      <a:accent4>
        <a:srgbClr val="5AA2C8"/>
      </a:accent4>
      <a:accent5>
        <a:srgbClr val="D1737B"/>
      </a:accent5>
      <a:accent6>
        <a:srgbClr val="7B7931"/>
      </a:accent6>
      <a:hlink>
        <a:srgbClr val="8E40C8"/>
      </a:hlink>
      <a:folHlink>
        <a:srgbClr val="8E40C8"/>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ema6" id="{FECA1427-450C-4AFD-B135-709EC2E7A9D2}" vid="{6207BC09-E1FF-446E-941D-BEE5F94535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TotalTime>
  <Words>640</Words>
  <Application>Microsoft Macintosh PowerPoint</Application>
  <PresentationFormat>Custom</PresentationFormat>
  <Paragraphs>138</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Tema6</vt:lpstr>
      <vt:lpstr>Office Theme</vt:lpstr>
      <vt:lpstr>PowerPoint Presentation</vt:lpstr>
      <vt:lpstr>PowerPoint Presentation</vt:lpstr>
      <vt:lpstr>Kontribusi Sektor Pertanian Terbatas</vt:lpstr>
      <vt:lpstr>Kontribusi Sektor Pertanian Terbatas</vt:lpstr>
      <vt:lpstr>Permasalahan Fundamental Sektor Pertanian Produktivitas rendah </vt:lpstr>
      <vt:lpstr>Permasalahan Fundamental Sektor Pertanian Jumlah Tenaga Kerja Menurun</vt:lpstr>
      <vt:lpstr>Permasalahan Fundamental Sektor Pertanian Jumlah Tenaga Kerja di Sektor Pertanian Menurun</vt:lpstr>
      <vt:lpstr>Permasalahan Fundamental Sektor Pertanian Tingkat Pendidikan Tenaga Kerja Rendah</vt:lpstr>
      <vt:lpstr>Permasalahan Fundamental Sektor Pertanian Upah Tenaga Kerja Rendah dan stagnan</vt:lpstr>
      <vt:lpstr>Permasalahan Fundamental Sektor Pertanian Modal Terbatas dan Alokasi Kredit Kecil</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Dhenny Yuartha Junifta</dc:creator>
  <cp:lastModifiedBy>esther sri astuti soeryaningrum agustin</cp:lastModifiedBy>
  <cp:revision>98</cp:revision>
  <dcterms:created xsi:type="dcterms:W3CDTF">2020-12-21T23:24:42Z</dcterms:created>
  <dcterms:modified xsi:type="dcterms:W3CDTF">2021-11-05T09:07:48Z</dcterms:modified>
</cp:coreProperties>
</file>